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494" r:id="rId3"/>
    <p:sldId id="449" r:id="rId4"/>
    <p:sldId id="407" r:id="rId5"/>
    <p:sldId id="447" r:id="rId6"/>
    <p:sldId id="413" r:id="rId7"/>
    <p:sldId id="511" r:id="rId8"/>
    <p:sldId id="507" r:id="rId9"/>
    <p:sldId id="509" r:id="rId10"/>
    <p:sldId id="415" r:id="rId11"/>
    <p:sldId id="512" r:id="rId12"/>
    <p:sldId id="490" r:id="rId13"/>
    <p:sldId id="491" r:id="rId14"/>
    <p:sldId id="513" r:id="rId15"/>
    <p:sldId id="514" r:id="rId16"/>
    <p:sldId id="515" r:id="rId17"/>
    <p:sldId id="516" r:id="rId18"/>
    <p:sldId id="417" r:id="rId19"/>
    <p:sldId id="518" r:id="rId20"/>
    <p:sldId id="519" r:id="rId21"/>
    <p:sldId id="520" r:id="rId22"/>
    <p:sldId id="521" r:id="rId23"/>
    <p:sldId id="416" r:id="rId24"/>
    <p:sldId id="517" r:id="rId25"/>
    <p:sldId id="492" r:id="rId26"/>
    <p:sldId id="523" r:id="rId27"/>
    <p:sldId id="493" r:id="rId28"/>
    <p:sldId id="280"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A3B"/>
    <a:srgbClr val="655B35"/>
    <a:srgbClr val="A0AD9D"/>
    <a:srgbClr val="AF7D19"/>
    <a:srgbClr val="697965"/>
    <a:srgbClr val="AE9F66"/>
    <a:srgbClr val="8F6615"/>
    <a:srgbClr val="C1B589"/>
    <a:srgbClr val="D1C8A7"/>
    <a:srgbClr val="AD9D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86111" autoAdjust="0"/>
  </p:normalViewPr>
  <p:slideViewPr>
    <p:cSldViewPr>
      <p:cViewPr varScale="1">
        <p:scale>
          <a:sx n="64" d="100"/>
          <a:sy n="64" d="100"/>
        </p:scale>
        <p:origin x="156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27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E8CF94-E0C2-4D13-9581-C798785DA6B7}" type="doc">
      <dgm:prSet loTypeId="urn:microsoft.com/office/officeart/2005/8/layout/hierarchy6" loCatId="hierarchy" qsTypeId="urn:microsoft.com/office/officeart/2005/8/quickstyle/3d3" qsCatId="3D" csTypeId="urn:microsoft.com/office/officeart/2005/8/colors/accent1_2" csCatId="accent1" phldr="1"/>
      <dgm:spPr/>
    </dgm:pt>
    <dgm:pt modelId="{B3E8783F-3B6B-4B19-9DA4-11F8F79DB3B1}">
      <dgm:prSet custT="1">
        <dgm:style>
          <a:lnRef idx="2">
            <a:schemeClr val="accent1"/>
          </a:lnRef>
          <a:fillRef idx="1">
            <a:schemeClr val="lt1"/>
          </a:fillRef>
          <a:effectRef idx="0">
            <a:schemeClr val="accent1"/>
          </a:effectRef>
          <a:fontRef idx="minor">
            <a:schemeClr val="dk1"/>
          </a:fontRef>
        </dgm:style>
      </dgm:prSet>
      <dgm:spPr/>
      <dgm:t>
        <a:bodyPr/>
        <a:lstStyle/>
        <a:p>
          <a:pPr rtl="0" eaLnBrk="1" latinLnBrk="0"/>
          <a:r>
            <a:rPr lang="es-MX" sz="1800" b="1" dirty="0" smtClean="0">
              <a:solidFill>
                <a:schemeClr val="tx1"/>
              </a:solidFill>
              <a:latin typeface="Arial" pitchFamily="34" charset="0"/>
              <a:cs typeface="Arial" pitchFamily="34" charset="0"/>
            </a:rPr>
            <a:t>Protección de </a:t>
          </a:r>
        </a:p>
        <a:p>
          <a:pPr rtl="0" eaLnBrk="1" latinLnBrk="0"/>
          <a:r>
            <a:rPr lang="es-MX" sz="1800" b="1" dirty="0" smtClean="0">
              <a:solidFill>
                <a:schemeClr val="tx1"/>
              </a:solidFill>
              <a:latin typeface="Arial" pitchFamily="34" charset="0"/>
              <a:cs typeface="Arial" pitchFamily="34" charset="0"/>
            </a:rPr>
            <a:t>Datos Personales</a:t>
          </a:r>
          <a:endParaRPr lang="es-ES" sz="1800" b="1" dirty="0" smtClean="0">
            <a:solidFill>
              <a:schemeClr val="tx1"/>
            </a:solidFill>
            <a:latin typeface="Arial" pitchFamily="34" charset="0"/>
            <a:cs typeface="Arial" pitchFamily="34" charset="0"/>
          </a:endParaRPr>
        </a:p>
      </dgm:t>
    </dgm:pt>
    <dgm:pt modelId="{304DFA54-F578-4D0A-8C71-61136D943AB2}" type="parTrans" cxnId="{0108AE35-862E-4C5F-8E57-7BFBCC601018}">
      <dgm:prSet/>
      <dgm:spPr/>
      <dgm:t>
        <a:bodyPr/>
        <a:lstStyle/>
        <a:p>
          <a:endParaRPr lang="es-MX">
            <a:solidFill>
              <a:schemeClr val="tx1"/>
            </a:solidFill>
            <a:latin typeface="Arial" pitchFamily="34" charset="0"/>
            <a:cs typeface="Arial" pitchFamily="34" charset="0"/>
          </a:endParaRPr>
        </a:p>
      </dgm:t>
    </dgm:pt>
    <dgm:pt modelId="{108F12E1-9A6E-4C60-A7F6-697E58CD66D1}" type="sibTrans" cxnId="{0108AE35-862E-4C5F-8E57-7BFBCC601018}">
      <dgm:prSet/>
      <dgm:spPr/>
      <dgm:t>
        <a:bodyPr/>
        <a:lstStyle/>
        <a:p>
          <a:endParaRPr lang="es-MX">
            <a:solidFill>
              <a:schemeClr val="tx1"/>
            </a:solidFill>
            <a:latin typeface="Arial" pitchFamily="34" charset="0"/>
            <a:cs typeface="Arial" pitchFamily="34" charset="0"/>
          </a:endParaRPr>
        </a:p>
      </dgm:t>
    </dgm:pt>
    <dgm:pt modelId="{9A41C337-389F-4DEF-B60E-F185DBADA484}">
      <dgm:prSet custT="1">
        <dgm:style>
          <a:lnRef idx="2">
            <a:schemeClr val="accent1"/>
          </a:lnRef>
          <a:fillRef idx="1">
            <a:schemeClr val="lt1"/>
          </a:fillRef>
          <a:effectRef idx="0">
            <a:schemeClr val="accent1"/>
          </a:effectRef>
          <a:fontRef idx="minor">
            <a:schemeClr val="dk1"/>
          </a:fontRef>
        </dgm:style>
      </dgm:prSet>
      <dgm:spPr/>
      <dgm:t>
        <a:bodyPr/>
        <a:lstStyle/>
        <a:p>
          <a:pPr rtl="0" eaLnBrk="1" latinLnBrk="0"/>
          <a:r>
            <a:rPr lang="es-MX" sz="3200" b="1" dirty="0" smtClean="0">
              <a:solidFill>
                <a:schemeClr val="tx1"/>
              </a:solidFill>
              <a:latin typeface="Arial" pitchFamily="34" charset="0"/>
              <a:cs typeface="Arial" pitchFamily="34" charset="0"/>
            </a:rPr>
            <a:t>Sector Público</a:t>
          </a:r>
          <a:endParaRPr lang="es-ES" sz="3200" b="1" dirty="0" smtClean="0">
            <a:solidFill>
              <a:schemeClr val="tx1"/>
            </a:solidFill>
            <a:latin typeface="Arial" pitchFamily="34" charset="0"/>
            <a:cs typeface="Arial" pitchFamily="34" charset="0"/>
          </a:endParaRPr>
        </a:p>
      </dgm:t>
    </dgm:pt>
    <dgm:pt modelId="{13692AB3-B003-4F22-BD75-4943BB9C9F65}" type="parTrans" cxnId="{140246D4-FECC-4478-A6D4-1FDABF3015D3}">
      <dgm:prSet/>
      <dgm:spPr/>
      <dgm:t>
        <a:bodyPr/>
        <a:lstStyle/>
        <a:p>
          <a:endParaRPr lang="es-MX">
            <a:solidFill>
              <a:schemeClr val="tx1"/>
            </a:solidFill>
            <a:latin typeface="Arial" pitchFamily="34" charset="0"/>
            <a:cs typeface="Arial" pitchFamily="34" charset="0"/>
          </a:endParaRPr>
        </a:p>
      </dgm:t>
    </dgm:pt>
    <dgm:pt modelId="{94A050FA-8E38-4D94-B295-A8C83C8EDBF0}" type="sibTrans" cxnId="{140246D4-FECC-4478-A6D4-1FDABF3015D3}">
      <dgm:prSet/>
      <dgm:spPr/>
      <dgm:t>
        <a:bodyPr/>
        <a:lstStyle/>
        <a:p>
          <a:endParaRPr lang="es-MX">
            <a:solidFill>
              <a:schemeClr val="tx1"/>
            </a:solidFill>
            <a:latin typeface="Arial" pitchFamily="34" charset="0"/>
            <a:cs typeface="Arial" pitchFamily="34" charset="0"/>
          </a:endParaRPr>
        </a:p>
      </dgm:t>
    </dgm:pt>
    <dgm:pt modelId="{96441ED6-074B-4F94-826D-BECACEE8AAA7}" type="asst">
      <dgm:prSet custT="1">
        <dgm:style>
          <a:lnRef idx="2">
            <a:schemeClr val="accent1"/>
          </a:lnRef>
          <a:fillRef idx="1">
            <a:schemeClr val="lt1"/>
          </a:fillRef>
          <a:effectRef idx="0">
            <a:schemeClr val="accent1"/>
          </a:effectRef>
          <a:fontRef idx="minor">
            <a:schemeClr val="dk1"/>
          </a:fontRef>
        </dgm:style>
      </dgm:prSet>
      <dgm:spPr/>
      <dgm:t>
        <a:bodyPr/>
        <a:lstStyle/>
        <a:p>
          <a:pPr rtl="0" eaLnBrk="1" latinLnBrk="0"/>
          <a:r>
            <a:rPr lang="es-MX" sz="1800" b="1" dirty="0" smtClean="0">
              <a:solidFill>
                <a:srgbClr val="FF0000"/>
              </a:solidFill>
              <a:latin typeface="Arial" pitchFamily="34" charset="0"/>
              <a:cs typeface="Arial" pitchFamily="34" charset="0"/>
            </a:rPr>
            <a:t>Federal</a:t>
          </a:r>
        </a:p>
        <a:p>
          <a:pPr rtl="0" eaLnBrk="1" latinLnBrk="0"/>
          <a:r>
            <a:rPr lang="es-MX" sz="1800" b="1" dirty="0" smtClean="0">
              <a:solidFill>
                <a:schemeClr val="tx1"/>
              </a:solidFill>
              <a:latin typeface="Arial" pitchFamily="34" charset="0"/>
              <a:cs typeface="Arial" pitchFamily="34" charset="0"/>
            </a:rPr>
            <a:t>Ley General de Protección de Datos Personales en posesión de Sujetos Obligados</a:t>
          </a:r>
        </a:p>
      </dgm:t>
    </dgm:pt>
    <dgm:pt modelId="{A28908C4-1DBB-428C-BBFB-FB1B54D7AB68}" type="parTrans" cxnId="{D7EDC26A-FEBD-429B-BF1A-140C7FD7EFBD}">
      <dgm:prSet/>
      <dgm:spPr/>
      <dgm:t>
        <a:bodyPr/>
        <a:lstStyle/>
        <a:p>
          <a:endParaRPr lang="es-MX">
            <a:solidFill>
              <a:schemeClr val="tx1"/>
            </a:solidFill>
            <a:latin typeface="Arial" pitchFamily="34" charset="0"/>
            <a:cs typeface="Arial" pitchFamily="34" charset="0"/>
          </a:endParaRPr>
        </a:p>
      </dgm:t>
    </dgm:pt>
    <dgm:pt modelId="{E7ECA78A-E1A9-4CE9-AF1F-61874045BB75}" type="sibTrans" cxnId="{D7EDC26A-FEBD-429B-BF1A-140C7FD7EFBD}">
      <dgm:prSet/>
      <dgm:spPr/>
      <dgm:t>
        <a:bodyPr/>
        <a:lstStyle/>
        <a:p>
          <a:endParaRPr lang="es-MX">
            <a:solidFill>
              <a:schemeClr val="tx1"/>
            </a:solidFill>
            <a:latin typeface="Arial" pitchFamily="34" charset="0"/>
            <a:cs typeface="Arial" pitchFamily="34" charset="0"/>
          </a:endParaRPr>
        </a:p>
      </dgm:t>
    </dgm:pt>
    <dgm:pt modelId="{778C15C4-F576-4E88-AE60-FCBC586EA169}" type="asst">
      <dgm:prSet custT="1">
        <dgm:style>
          <a:lnRef idx="2">
            <a:schemeClr val="accent1"/>
          </a:lnRef>
          <a:fillRef idx="1">
            <a:schemeClr val="lt1"/>
          </a:fillRef>
          <a:effectRef idx="0">
            <a:schemeClr val="accent1"/>
          </a:effectRef>
          <a:fontRef idx="minor">
            <a:schemeClr val="dk1"/>
          </a:fontRef>
        </dgm:style>
      </dgm:prSet>
      <dgm:spPr/>
      <dgm:t>
        <a:bodyPr/>
        <a:lstStyle/>
        <a:p>
          <a:pPr rtl="0" eaLnBrk="1" latinLnBrk="0"/>
          <a:r>
            <a:rPr lang="es-MX" sz="2400" b="1" dirty="0" smtClean="0">
              <a:solidFill>
                <a:srgbClr val="FF0000"/>
              </a:solidFill>
              <a:latin typeface="Arial" pitchFamily="34" charset="0"/>
              <a:cs typeface="Arial" pitchFamily="34" charset="0"/>
            </a:rPr>
            <a:t>Estatal</a:t>
          </a:r>
        </a:p>
        <a:p>
          <a:pPr rtl="0" eaLnBrk="1" latinLnBrk="0"/>
          <a:r>
            <a:rPr lang="es-MX" sz="2400" b="1" dirty="0" smtClean="0">
              <a:solidFill>
                <a:schemeClr val="tx1"/>
              </a:solidFill>
              <a:latin typeface="Arial" pitchFamily="34" charset="0"/>
              <a:cs typeface="Arial" pitchFamily="34" charset="0"/>
            </a:rPr>
            <a:t>Leyes armonizadas</a:t>
          </a:r>
        </a:p>
      </dgm:t>
    </dgm:pt>
    <dgm:pt modelId="{A67DE05C-7F7C-4DEE-A8A2-E380E41D4D47}" type="parTrans" cxnId="{EA13ED6D-86FB-4CC1-9287-4A1635EF423E}">
      <dgm:prSet/>
      <dgm:spPr/>
      <dgm:t>
        <a:bodyPr/>
        <a:lstStyle/>
        <a:p>
          <a:endParaRPr lang="es-MX">
            <a:solidFill>
              <a:schemeClr val="tx1"/>
            </a:solidFill>
            <a:latin typeface="Arial" pitchFamily="34" charset="0"/>
            <a:cs typeface="Arial" pitchFamily="34" charset="0"/>
          </a:endParaRPr>
        </a:p>
      </dgm:t>
    </dgm:pt>
    <dgm:pt modelId="{FD248E6F-2C45-4840-A0D4-490EE0AAADF5}" type="sibTrans" cxnId="{EA13ED6D-86FB-4CC1-9287-4A1635EF423E}">
      <dgm:prSet/>
      <dgm:spPr/>
      <dgm:t>
        <a:bodyPr/>
        <a:lstStyle/>
        <a:p>
          <a:endParaRPr lang="es-MX">
            <a:solidFill>
              <a:schemeClr val="tx1"/>
            </a:solidFill>
            <a:latin typeface="Arial" pitchFamily="34" charset="0"/>
            <a:cs typeface="Arial" pitchFamily="34" charset="0"/>
          </a:endParaRPr>
        </a:p>
      </dgm:t>
    </dgm:pt>
    <dgm:pt modelId="{21F16CE1-796F-4DC7-904B-EC50959449A0}">
      <dgm:prSet custT="1">
        <dgm:style>
          <a:lnRef idx="2">
            <a:schemeClr val="accent1"/>
          </a:lnRef>
          <a:fillRef idx="1">
            <a:schemeClr val="lt1"/>
          </a:fillRef>
          <a:effectRef idx="0">
            <a:schemeClr val="accent1"/>
          </a:effectRef>
          <a:fontRef idx="minor">
            <a:schemeClr val="dk1"/>
          </a:fontRef>
        </dgm:style>
      </dgm:prSet>
      <dgm:spPr/>
      <dgm:t>
        <a:bodyPr/>
        <a:lstStyle/>
        <a:p>
          <a:pPr rtl="0" eaLnBrk="1" latinLnBrk="0"/>
          <a:r>
            <a:rPr lang="es-MX" sz="2800" b="1" dirty="0" smtClean="0">
              <a:solidFill>
                <a:schemeClr val="tx1"/>
              </a:solidFill>
              <a:latin typeface="Arial" pitchFamily="34" charset="0"/>
              <a:cs typeface="Arial" pitchFamily="34" charset="0"/>
            </a:rPr>
            <a:t>Sector Privado</a:t>
          </a:r>
          <a:endParaRPr lang="es-ES" sz="2800" b="1" dirty="0" smtClean="0">
            <a:solidFill>
              <a:schemeClr val="tx1"/>
            </a:solidFill>
            <a:latin typeface="Arial" pitchFamily="34" charset="0"/>
            <a:cs typeface="Arial" pitchFamily="34" charset="0"/>
          </a:endParaRPr>
        </a:p>
      </dgm:t>
    </dgm:pt>
    <dgm:pt modelId="{ED47B645-1456-4CD7-8A5D-3E2A441F4572}" type="parTrans" cxnId="{D63AF89F-129B-4EC7-A4E2-806C1EB729CA}">
      <dgm:prSet/>
      <dgm:spPr/>
      <dgm:t>
        <a:bodyPr/>
        <a:lstStyle/>
        <a:p>
          <a:endParaRPr lang="es-MX">
            <a:solidFill>
              <a:schemeClr val="tx1"/>
            </a:solidFill>
            <a:latin typeface="Arial" pitchFamily="34" charset="0"/>
            <a:cs typeface="Arial" pitchFamily="34" charset="0"/>
          </a:endParaRPr>
        </a:p>
      </dgm:t>
    </dgm:pt>
    <dgm:pt modelId="{0DF89888-5EBF-444D-97CA-80AD544BBC96}" type="sibTrans" cxnId="{D63AF89F-129B-4EC7-A4E2-806C1EB729CA}">
      <dgm:prSet/>
      <dgm:spPr/>
      <dgm:t>
        <a:bodyPr/>
        <a:lstStyle/>
        <a:p>
          <a:endParaRPr lang="es-MX">
            <a:solidFill>
              <a:schemeClr val="tx1"/>
            </a:solidFill>
            <a:latin typeface="Arial" pitchFamily="34" charset="0"/>
            <a:cs typeface="Arial" pitchFamily="34" charset="0"/>
          </a:endParaRPr>
        </a:p>
      </dgm:t>
    </dgm:pt>
    <dgm:pt modelId="{C0601AF4-AC16-4A30-A294-5E69B2DE6B2B}" type="asst">
      <dgm:prSet custT="1">
        <dgm:style>
          <a:lnRef idx="2">
            <a:schemeClr val="accent1"/>
          </a:lnRef>
          <a:fillRef idx="1">
            <a:schemeClr val="lt1"/>
          </a:fillRef>
          <a:effectRef idx="0">
            <a:schemeClr val="accent1"/>
          </a:effectRef>
          <a:fontRef idx="minor">
            <a:schemeClr val="dk1"/>
          </a:fontRef>
        </dgm:style>
      </dgm:prSet>
      <dgm:spPr/>
      <dgm:t>
        <a:bodyPr/>
        <a:lstStyle/>
        <a:p>
          <a:pPr rtl="0" eaLnBrk="1" latinLnBrk="0"/>
          <a:r>
            <a:rPr lang="es-MX" sz="1600" b="1" dirty="0" smtClean="0">
              <a:solidFill>
                <a:schemeClr val="tx1"/>
              </a:solidFill>
              <a:latin typeface="Arial" pitchFamily="34" charset="0"/>
              <a:cs typeface="Arial" pitchFamily="34" charset="0"/>
            </a:rPr>
            <a:t>Ley Federal de Protección de Datos Personales en Posesión Particulares</a:t>
          </a:r>
          <a:endParaRPr lang="es-ES" sz="1600" b="1" dirty="0" smtClean="0">
            <a:solidFill>
              <a:schemeClr val="tx1"/>
            </a:solidFill>
            <a:latin typeface="Arial" pitchFamily="34" charset="0"/>
            <a:cs typeface="Arial" pitchFamily="34" charset="0"/>
          </a:endParaRPr>
        </a:p>
      </dgm:t>
    </dgm:pt>
    <dgm:pt modelId="{9C945F8E-6E88-4D8A-A5B3-7F4B1F5CCDCF}" type="parTrans" cxnId="{D9AA42F3-969A-4EAD-98D4-EF1A79456B2E}">
      <dgm:prSet/>
      <dgm:spPr/>
      <dgm:t>
        <a:bodyPr/>
        <a:lstStyle/>
        <a:p>
          <a:endParaRPr lang="es-MX">
            <a:solidFill>
              <a:schemeClr val="tx1"/>
            </a:solidFill>
            <a:latin typeface="Arial" pitchFamily="34" charset="0"/>
            <a:cs typeface="Arial" pitchFamily="34" charset="0"/>
          </a:endParaRPr>
        </a:p>
      </dgm:t>
    </dgm:pt>
    <dgm:pt modelId="{30F948E1-8879-4A0D-A4B4-EB22EFB4542F}" type="sibTrans" cxnId="{D9AA42F3-969A-4EAD-98D4-EF1A79456B2E}">
      <dgm:prSet/>
      <dgm:spPr/>
      <dgm:t>
        <a:bodyPr/>
        <a:lstStyle/>
        <a:p>
          <a:endParaRPr lang="es-MX">
            <a:solidFill>
              <a:schemeClr val="tx1"/>
            </a:solidFill>
            <a:latin typeface="Arial" pitchFamily="34" charset="0"/>
            <a:cs typeface="Arial" pitchFamily="34" charset="0"/>
          </a:endParaRPr>
        </a:p>
      </dgm:t>
    </dgm:pt>
    <dgm:pt modelId="{7877A0E9-B8A4-4A19-88D4-D7BCDA0F167C}" type="pres">
      <dgm:prSet presAssocID="{FBE8CF94-E0C2-4D13-9581-C798785DA6B7}" presName="mainComposite" presStyleCnt="0">
        <dgm:presLayoutVars>
          <dgm:chPref val="1"/>
          <dgm:dir/>
          <dgm:animOne val="branch"/>
          <dgm:animLvl val="lvl"/>
          <dgm:resizeHandles val="exact"/>
        </dgm:presLayoutVars>
      </dgm:prSet>
      <dgm:spPr/>
    </dgm:pt>
    <dgm:pt modelId="{FB7E6124-156F-46A9-AC5E-0C6F44F5DCE9}" type="pres">
      <dgm:prSet presAssocID="{FBE8CF94-E0C2-4D13-9581-C798785DA6B7}" presName="hierFlow" presStyleCnt="0"/>
      <dgm:spPr/>
    </dgm:pt>
    <dgm:pt modelId="{AA5E70E4-F06A-4ED7-BC8B-C67D01D6623E}" type="pres">
      <dgm:prSet presAssocID="{FBE8CF94-E0C2-4D13-9581-C798785DA6B7}" presName="hierChild1" presStyleCnt="0">
        <dgm:presLayoutVars>
          <dgm:chPref val="1"/>
          <dgm:animOne val="branch"/>
          <dgm:animLvl val="lvl"/>
        </dgm:presLayoutVars>
      </dgm:prSet>
      <dgm:spPr/>
    </dgm:pt>
    <dgm:pt modelId="{BBDFEDC6-A39C-467B-91E0-D4D1BB20D045}" type="pres">
      <dgm:prSet presAssocID="{B3E8783F-3B6B-4B19-9DA4-11F8F79DB3B1}" presName="Name14" presStyleCnt="0"/>
      <dgm:spPr/>
    </dgm:pt>
    <dgm:pt modelId="{891DBE81-B711-4F4A-BA8F-CE4DC428DF13}" type="pres">
      <dgm:prSet presAssocID="{B3E8783F-3B6B-4B19-9DA4-11F8F79DB3B1}" presName="level1Shape" presStyleLbl="node0" presStyleIdx="0" presStyleCnt="1">
        <dgm:presLayoutVars>
          <dgm:chPref val="3"/>
        </dgm:presLayoutVars>
      </dgm:prSet>
      <dgm:spPr/>
      <dgm:t>
        <a:bodyPr/>
        <a:lstStyle/>
        <a:p>
          <a:endParaRPr lang="es-MX"/>
        </a:p>
      </dgm:t>
    </dgm:pt>
    <dgm:pt modelId="{D3403BC1-56B4-4849-9400-E3E763A8BE85}" type="pres">
      <dgm:prSet presAssocID="{B3E8783F-3B6B-4B19-9DA4-11F8F79DB3B1}" presName="hierChild2" presStyleCnt="0"/>
      <dgm:spPr/>
    </dgm:pt>
    <dgm:pt modelId="{9ED02417-C281-440B-B979-DCEB4D29885E}" type="pres">
      <dgm:prSet presAssocID="{13692AB3-B003-4F22-BD75-4943BB9C9F65}" presName="Name19" presStyleLbl="parChTrans1D2" presStyleIdx="0" presStyleCnt="2"/>
      <dgm:spPr/>
      <dgm:t>
        <a:bodyPr/>
        <a:lstStyle/>
        <a:p>
          <a:endParaRPr lang="es-MX"/>
        </a:p>
      </dgm:t>
    </dgm:pt>
    <dgm:pt modelId="{F6E91052-412C-46C2-9331-1F1160002DFB}" type="pres">
      <dgm:prSet presAssocID="{9A41C337-389F-4DEF-B60E-F185DBADA484}" presName="Name21" presStyleCnt="0"/>
      <dgm:spPr/>
    </dgm:pt>
    <dgm:pt modelId="{CAE9F910-1456-4B2B-AE87-5DAAF79F40DE}" type="pres">
      <dgm:prSet presAssocID="{9A41C337-389F-4DEF-B60E-F185DBADA484}" presName="level2Shape" presStyleLbl="node2" presStyleIdx="0" presStyleCnt="2"/>
      <dgm:spPr/>
      <dgm:t>
        <a:bodyPr/>
        <a:lstStyle/>
        <a:p>
          <a:endParaRPr lang="es-MX"/>
        </a:p>
      </dgm:t>
    </dgm:pt>
    <dgm:pt modelId="{11F9AF9B-966B-4784-8A2E-CADC04D09637}" type="pres">
      <dgm:prSet presAssocID="{9A41C337-389F-4DEF-B60E-F185DBADA484}" presName="hierChild3" presStyleCnt="0"/>
      <dgm:spPr/>
    </dgm:pt>
    <dgm:pt modelId="{0C8F6E19-D1CD-4920-BBBB-E20720B0B367}" type="pres">
      <dgm:prSet presAssocID="{A28908C4-1DBB-428C-BBFB-FB1B54D7AB68}" presName="Name19" presStyleLbl="parChTrans1D3" presStyleIdx="0" presStyleCnt="3"/>
      <dgm:spPr/>
      <dgm:t>
        <a:bodyPr/>
        <a:lstStyle/>
        <a:p>
          <a:endParaRPr lang="es-MX"/>
        </a:p>
      </dgm:t>
    </dgm:pt>
    <dgm:pt modelId="{CFB85DFA-F5FC-4389-AB96-D4F4801A76E6}" type="pres">
      <dgm:prSet presAssocID="{96441ED6-074B-4F94-826D-BECACEE8AAA7}" presName="Name21" presStyleCnt="0"/>
      <dgm:spPr/>
    </dgm:pt>
    <dgm:pt modelId="{FB761F3C-C000-4869-9CA7-8919B1915D89}" type="pres">
      <dgm:prSet presAssocID="{96441ED6-074B-4F94-826D-BECACEE8AAA7}" presName="level2Shape" presStyleLbl="asst2" presStyleIdx="0" presStyleCnt="3"/>
      <dgm:spPr/>
      <dgm:t>
        <a:bodyPr/>
        <a:lstStyle/>
        <a:p>
          <a:endParaRPr lang="es-MX"/>
        </a:p>
      </dgm:t>
    </dgm:pt>
    <dgm:pt modelId="{4BC34539-E522-494D-B6EE-83906114A2AC}" type="pres">
      <dgm:prSet presAssocID="{96441ED6-074B-4F94-826D-BECACEE8AAA7}" presName="hierChild3" presStyleCnt="0"/>
      <dgm:spPr/>
    </dgm:pt>
    <dgm:pt modelId="{D3BE9BC5-5963-4E9E-B1BD-107812BF9419}" type="pres">
      <dgm:prSet presAssocID="{A67DE05C-7F7C-4DEE-A8A2-E380E41D4D47}" presName="Name19" presStyleLbl="parChTrans1D3" presStyleIdx="1" presStyleCnt="3"/>
      <dgm:spPr/>
      <dgm:t>
        <a:bodyPr/>
        <a:lstStyle/>
        <a:p>
          <a:endParaRPr lang="es-MX"/>
        </a:p>
      </dgm:t>
    </dgm:pt>
    <dgm:pt modelId="{2B07DE36-1A4F-42A4-B799-5D00CF66C1D9}" type="pres">
      <dgm:prSet presAssocID="{778C15C4-F576-4E88-AE60-FCBC586EA169}" presName="Name21" presStyleCnt="0"/>
      <dgm:spPr/>
    </dgm:pt>
    <dgm:pt modelId="{5420BC78-D005-45E9-B067-09AD384AFA73}" type="pres">
      <dgm:prSet presAssocID="{778C15C4-F576-4E88-AE60-FCBC586EA169}" presName="level2Shape" presStyleLbl="asst2" presStyleIdx="1" presStyleCnt="3" custLinFactNeighborX="-555" custLinFactNeighborY="-1665"/>
      <dgm:spPr/>
      <dgm:t>
        <a:bodyPr/>
        <a:lstStyle/>
        <a:p>
          <a:endParaRPr lang="es-MX"/>
        </a:p>
      </dgm:t>
    </dgm:pt>
    <dgm:pt modelId="{9A053980-F1F6-4193-AB5D-9D19C3F31C7F}" type="pres">
      <dgm:prSet presAssocID="{778C15C4-F576-4E88-AE60-FCBC586EA169}" presName="hierChild3" presStyleCnt="0"/>
      <dgm:spPr/>
    </dgm:pt>
    <dgm:pt modelId="{09995555-97EE-463D-A249-800556BC78D1}" type="pres">
      <dgm:prSet presAssocID="{ED47B645-1456-4CD7-8A5D-3E2A441F4572}" presName="Name19" presStyleLbl="parChTrans1D2" presStyleIdx="1" presStyleCnt="2"/>
      <dgm:spPr/>
      <dgm:t>
        <a:bodyPr/>
        <a:lstStyle/>
        <a:p>
          <a:endParaRPr lang="es-MX"/>
        </a:p>
      </dgm:t>
    </dgm:pt>
    <dgm:pt modelId="{F6564343-3021-47BE-9010-EF7D6E608F06}" type="pres">
      <dgm:prSet presAssocID="{21F16CE1-796F-4DC7-904B-EC50959449A0}" presName="Name21" presStyleCnt="0"/>
      <dgm:spPr/>
    </dgm:pt>
    <dgm:pt modelId="{45C3CF52-D839-476F-9986-489DD4D7F535}" type="pres">
      <dgm:prSet presAssocID="{21F16CE1-796F-4DC7-904B-EC50959449A0}" presName="level2Shape" presStyleLbl="node2" presStyleIdx="1" presStyleCnt="2"/>
      <dgm:spPr/>
      <dgm:t>
        <a:bodyPr/>
        <a:lstStyle/>
        <a:p>
          <a:endParaRPr lang="es-MX"/>
        </a:p>
      </dgm:t>
    </dgm:pt>
    <dgm:pt modelId="{96A8AB0D-9171-4987-992F-4E7E6BBA3722}" type="pres">
      <dgm:prSet presAssocID="{21F16CE1-796F-4DC7-904B-EC50959449A0}" presName="hierChild3" presStyleCnt="0"/>
      <dgm:spPr/>
    </dgm:pt>
    <dgm:pt modelId="{D06EF69E-FA8A-43C7-8475-79841F565CBA}" type="pres">
      <dgm:prSet presAssocID="{9C945F8E-6E88-4D8A-A5B3-7F4B1F5CCDCF}" presName="Name19" presStyleLbl="parChTrans1D3" presStyleIdx="2" presStyleCnt="3"/>
      <dgm:spPr/>
      <dgm:t>
        <a:bodyPr/>
        <a:lstStyle/>
        <a:p>
          <a:endParaRPr lang="es-MX"/>
        </a:p>
      </dgm:t>
    </dgm:pt>
    <dgm:pt modelId="{596BD0E7-25C3-442B-9CDB-CAEAA1A0BBE5}" type="pres">
      <dgm:prSet presAssocID="{C0601AF4-AC16-4A30-A294-5E69B2DE6B2B}" presName="Name21" presStyleCnt="0"/>
      <dgm:spPr/>
    </dgm:pt>
    <dgm:pt modelId="{84442326-ADB2-4C23-80F5-FCAD0973C16D}" type="pres">
      <dgm:prSet presAssocID="{C0601AF4-AC16-4A30-A294-5E69B2DE6B2B}" presName="level2Shape" presStyleLbl="asst2" presStyleIdx="2" presStyleCnt="3"/>
      <dgm:spPr/>
      <dgm:t>
        <a:bodyPr/>
        <a:lstStyle/>
        <a:p>
          <a:endParaRPr lang="es-MX"/>
        </a:p>
      </dgm:t>
    </dgm:pt>
    <dgm:pt modelId="{61B4AAF6-3930-43F7-A9F0-9528C7B01159}" type="pres">
      <dgm:prSet presAssocID="{C0601AF4-AC16-4A30-A294-5E69B2DE6B2B}" presName="hierChild3" presStyleCnt="0"/>
      <dgm:spPr/>
    </dgm:pt>
    <dgm:pt modelId="{2EF22B1D-183D-4DBA-A041-8C6F722BDFE5}" type="pres">
      <dgm:prSet presAssocID="{FBE8CF94-E0C2-4D13-9581-C798785DA6B7}" presName="bgShapesFlow" presStyleCnt="0"/>
      <dgm:spPr/>
    </dgm:pt>
  </dgm:ptLst>
  <dgm:cxnLst>
    <dgm:cxn modelId="{EA13ED6D-86FB-4CC1-9287-4A1635EF423E}" srcId="{9A41C337-389F-4DEF-B60E-F185DBADA484}" destId="{778C15C4-F576-4E88-AE60-FCBC586EA169}" srcOrd="1" destOrd="0" parTransId="{A67DE05C-7F7C-4DEE-A8A2-E380E41D4D47}" sibTransId="{FD248E6F-2C45-4840-A0D4-490EE0AAADF5}"/>
    <dgm:cxn modelId="{9A1DBF1A-28FE-495B-859C-5AAEC4E35B67}" type="presOf" srcId="{21F16CE1-796F-4DC7-904B-EC50959449A0}" destId="{45C3CF52-D839-476F-9986-489DD4D7F535}" srcOrd="0" destOrd="0" presId="urn:microsoft.com/office/officeart/2005/8/layout/hierarchy6"/>
    <dgm:cxn modelId="{478864C6-FCDA-4B10-B258-5089B7CC8C35}" type="presOf" srcId="{B3E8783F-3B6B-4B19-9DA4-11F8F79DB3B1}" destId="{891DBE81-B711-4F4A-BA8F-CE4DC428DF13}" srcOrd="0" destOrd="0" presId="urn:microsoft.com/office/officeart/2005/8/layout/hierarchy6"/>
    <dgm:cxn modelId="{EF33364D-1411-4B74-8BE8-78F5F90AEE34}" type="presOf" srcId="{9A41C337-389F-4DEF-B60E-F185DBADA484}" destId="{CAE9F910-1456-4B2B-AE87-5DAAF79F40DE}" srcOrd="0" destOrd="0" presId="urn:microsoft.com/office/officeart/2005/8/layout/hierarchy6"/>
    <dgm:cxn modelId="{798A98F6-B9CC-4959-857F-7D6A436B943D}" type="presOf" srcId="{C0601AF4-AC16-4A30-A294-5E69B2DE6B2B}" destId="{84442326-ADB2-4C23-80F5-FCAD0973C16D}" srcOrd="0" destOrd="0" presId="urn:microsoft.com/office/officeart/2005/8/layout/hierarchy6"/>
    <dgm:cxn modelId="{0108AE35-862E-4C5F-8E57-7BFBCC601018}" srcId="{FBE8CF94-E0C2-4D13-9581-C798785DA6B7}" destId="{B3E8783F-3B6B-4B19-9DA4-11F8F79DB3B1}" srcOrd="0" destOrd="0" parTransId="{304DFA54-F578-4D0A-8C71-61136D943AB2}" sibTransId="{108F12E1-9A6E-4C60-A7F6-697E58CD66D1}"/>
    <dgm:cxn modelId="{4D254933-6BB5-4CAE-93CA-A51C3A75791C}" type="presOf" srcId="{9C945F8E-6E88-4D8A-A5B3-7F4B1F5CCDCF}" destId="{D06EF69E-FA8A-43C7-8475-79841F565CBA}" srcOrd="0" destOrd="0" presId="urn:microsoft.com/office/officeart/2005/8/layout/hierarchy6"/>
    <dgm:cxn modelId="{3A857FBE-DADE-4188-9E3D-E7572B889A02}" type="presOf" srcId="{778C15C4-F576-4E88-AE60-FCBC586EA169}" destId="{5420BC78-D005-45E9-B067-09AD384AFA73}" srcOrd="0" destOrd="0" presId="urn:microsoft.com/office/officeart/2005/8/layout/hierarchy6"/>
    <dgm:cxn modelId="{1F2AA37E-9E90-466E-A88C-E57FB7368003}" type="presOf" srcId="{A67DE05C-7F7C-4DEE-A8A2-E380E41D4D47}" destId="{D3BE9BC5-5963-4E9E-B1BD-107812BF9419}" srcOrd="0" destOrd="0" presId="urn:microsoft.com/office/officeart/2005/8/layout/hierarchy6"/>
    <dgm:cxn modelId="{D7EDC26A-FEBD-429B-BF1A-140C7FD7EFBD}" srcId="{9A41C337-389F-4DEF-B60E-F185DBADA484}" destId="{96441ED6-074B-4F94-826D-BECACEE8AAA7}" srcOrd="0" destOrd="0" parTransId="{A28908C4-1DBB-428C-BBFB-FB1B54D7AB68}" sibTransId="{E7ECA78A-E1A9-4CE9-AF1F-61874045BB75}"/>
    <dgm:cxn modelId="{7E23E7A7-FF03-493F-8279-59F4FCE4514C}" type="presOf" srcId="{13692AB3-B003-4F22-BD75-4943BB9C9F65}" destId="{9ED02417-C281-440B-B979-DCEB4D29885E}" srcOrd="0" destOrd="0" presId="urn:microsoft.com/office/officeart/2005/8/layout/hierarchy6"/>
    <dgm:cxn modelId="{D63AF89F-129B-4EC7-A4E2-806C1EB729CA}" srcId="{B3E8783F-3B6B-4B19-9DA4-11F8F79DB3B1}" destId="{21F16CE1-796F-4DC7-904B-EC50959449A0}" srcOrd="1" destOrd="0" parTransId="{ED47B645-1456-4CD7-8A5D-3E2A441F4572}" sibTransId="{0DF89888-5EBF-444D-97CA-80AD544BBC96}"/>
    <dgm:cxn modelId="{3222702F-E395-454A-B810-735A1A833866}" type="presOf" srcId="{FBE8CF94-E0C2-4D13-9581-C798785DA6B7}" destId="{7877A0E9-B8A4-4A19-88D4-D7BCDA0F167C}" srcOrd="0" destOrd="0" presId="urn:microsoft.com/office/officeart/2005/8/layout/hierarchy6"/>
    <dgm:cxn modelId="{140246D4-FECC-4478-A6D4-1FDABF3015D3}" srcId="{B3E8783F-3B6B-4B19-9DA4-11F8F79DB3B1}" destId="{9A41C337-389F-4DEF-B60E-F185DBADA484}" srcOrd="0" destOrd="0" parTransId="{13692AB3-B003-4F22-BD75-4943BB9C9F65}" sibTransId="{94A050FA-8E38-4D94-B295-A8C83C8EDBF0}"/>
    <dgm:cxn modelId="{9EB50974-1993-4B67-BB85-96F4029167C4}" type="presOf" srcId="{A28908C4-1DBB-428C-BBFB-FB1B54D7AB68}" destId="{0C8F6E19-D1CD-4920-BBBB-E20720B0B367}" srcOrd="0" destOrd="0" presId="urn:microsoft.com/office/officeart/2005/8/layout/hierarchy6"/>
    <dgm:cxn modelId="{923151F3-74F1-4CFD-A746-96EE3E323CF7}" type="presOf" srcId="{ED47B645-1456-4CD7-8A5D-3E2A441F4572}" destId="{09995555-97EE-463D-A249-800556BC78D1}" srcOrd="0" destOrd="0" presId="urn:microsoft.com/office/officeart/2005/8/layout/hierarchy6"/>
    <dgm:cxn modelId="{5B440999-B32E-4064-A6B5-8E25A8C6EDEC}" type="presOf" srcId="{96441ED6-074B-4F94-826D-BECACEE8AAA7}" destId="{FB761F3C-C000-4869-9CA7-8919B1915D89}" srcOrd="0" destOrd="0" presId="urn:microsoft.com/office/officeart/2005/8/layout/hierarchy6"/>
    <dgm:cxn modelId="{D9AA42F3-969A-4EAD-98D4-EF1A79456B2E}" srcId="{21F16CE1-796F-4DC7-904B-EC50959449A0}" destId="{C0601AF4-AC16-4A30-A294-5E69B2DE6B2B}" srcOrd="0" destOrd="0" parTransId="{9C945F8E-6E88-4D8A-A5B3-7F4B1F5CCDCF}" sibTransId="{30F948E1-8879-4A0D-A4B4-EB22EFB4542F}"/>
    <dgm:cxn modelId="{B8B64295-534F-4C26-A547-157BA288A609}" type="presParOf" srcId="{7877A0E9-B8A4-4A19-88D4-D7BCDA0F167C}" destId="{FB7E6124-156F-46A9-AC5E-0C6F44F5DCE9}" srcOrd="0" destOrd="0" presId="urn:microsoft.com/office/officeart/2005/8/layout/hierarchy6"/>
    <dgm:cxn modelId="{DF253C29-7E35-4878-A276-A3B9E1F86B76}" type="presParOf" srcId="{FB7E6124-156F-46A9-AC5E-0C6F44F5DCE9}" destId="{AA5E70E4-F06A-4ED7-BC8B-C67D01D6623E}" srcOrd="0" destOrd="0" presId="urn:microsoft.com/office/officeart/2005/8/layout/hierarchy6"/>
    <dgm:cxn modelId="{A53E0258-759B-4128-A921-F6BFA5906D98}" type="presParOf" srcId="{AA5E70E4-F06A-4ED7-BC8B-C67D01D6623E}" destId="{BBDFEDC6-A39C-467B-91E0-D4D1BB20D045}" srcOrd="0" destOrd="0" presId="urn:microsoft.com/office/officeart/2005/8/layout/hierarchy6"/>
    <dgm:cxn modelId="{B337C079-3D4D-455C-92A7-B9B29165C717}" type="presParOf" srcId="{BBDFEDC6-A39C-467B-91E0-D4D1BB20D045}" destId="{891DBE81-B711-4F4A-BA8F-CE4DC428DF13}" srcOrd="0" destOrd="0" presId="urn:microsoft.com/office/officeart/2005/8/layout/hierarchy6"/>
    <dgm:cxn modelId="{2D11B67A-ADDB-434D-8B14-55436F48C46D}" type="presParOf" srcId="{BBDFEDC6-A39C-467B-91E0-D4D1BB20D045}" destId="{D3403BC1-56B4-4849-9400-E3E763A8BE85}" srcOrd="1" destOrd="0" presId="urn:microsoft.com/office/officeart/2005/8/layout/hierarchy6"/>
    <dgm:cxn modelId="{97925FCE-0540-4FE5-A22F-BC2AED3E5B93}" type="presParOf" srcId="{D3403BC1-56B4-4849-9400-E3E763A8BE85}" destId="{9ED02417-C281-440B-B979-DCEB4D29885E}" srcOrd="0" destOrd="0" presId="urn:microsoft.com/office/officeart/2005/8/layout/hierarchy6"/>
    <dgm:cxn modelId="{A32BC8D6-C7C3-4A91-A91F-588FE1D3B543}" type="presParOf" srcId="{D3403BC1-56B4-4849-9400-E3E763A8BE85}" destId="{F6E91052-412C-46C2-9331-1F1160002DFB}" srcOrd="1" destOrd="0" presId="urn:microsoft.com/office/officeart/2005/8/layout/hierarchy6"/>
    <dgm:cxn modelId="{4601545D-0A0D-4D4F-99F8-DE7D2617152A}" type="presParOf" srcId="{F6E91052-412C-46C2-9331-1F1160002DFB}" destId="{CAE9F910-1456-4B2B-AE87-5DAAF79F40DE}" srcOrd="0" destOrd="0" presId="urn:microsoft.com/office/officeart/2005/8/layout/hierarchy6"/>
    <dgm:cxn modelId="{E040FEF3-C106-4AB5-813D-AFD45087B791}" type="presParOf" srcId="{F6E91052-412C-46C2-9331-1F1160002DFB}" destId="{11F9AF9B-966B-4784-8A2E-CADC04D09637}" srcOrd="1" destOrd="0" presId="urn:microsoft.com/office/officeart/2005/8/layout/hierarchy6"/>
    <dgm:cxn modelId="{96DA7A5E-1D5D-4798-820B-F8E93AB6D089}" type="presParOf" srcId="{11F9AF9B-966B-4784-8A2E-CADC04D09637}" destId="{0C8F6E19-D1CD-4920-BBBB-E20720B0B367}" srcOrd="0" destOrd="0" presId="urn:microsoft.com/office/officeart/2005/8/layout/hierarchy6"/>
    <dgm:cxn modelId="{203BE42A-436C-40CB-B2C3-1426ABC4050E}" type="presParOf" srcId="{11F9AF9B-966B-4784-8A2E-CADC04D09637}" destId="{CFB85DFA-F5FC-4389-AB96-D4F4801A76E6}" srcOrd="1" destOrd="0" presId="urn:microsoft.com/office/officeart/2005/8/layout/hierarchy6"/>
    <dgm:cxn modelId="{9E2F47B9-959A-4177-9D37-C07CD1D15EC8}" type="presParOf" srcId="{CFB85DFA-F5FC-4389-AB96-D4F4801A76E6}" destId="{FB761F3C-C000-4869-9CA7-8919B1915D89}" srcOrd="0" destOrd="0" presId="urn:microsoft.com/office/officeart/2005/8/layout/hierarchy6"/>
    <dgm:cxn modelId="{27C51657-9912-4C1E-82F7-287241A07EAD}" type="presParOf" srcId="{CFB85DFA-F5FC-4389-AB96-D4F4801A76E6}" destId="{4BC34539-E522-494D-B6EE-83906114A2AC}" srcOrd="1" destOrd="0" presId="urn:microsoft.com/office/officeart/2005/8/layout/hierarchy6"/>
    <dgm:cxn modelId="{60FDB688-8A86-4705-9446-ABF622F920E5}" type="presParOf" srcId="{11F9AF9B-966B-4784-8A2E-CADC04D09637}" destId="{D3BE9BC5-5963-4E9E-B1BD-107812BF9419}" srcOrd="2" destOrd="0" presId="urn:microsoft.com/office/officeart/2005/8/layout/hierarchy6"/>
    <dgm:cxn modelId="{D1E48726-DD5F-4EC4-A36B-58A586A7B812}" type="presParOf" srcId="{11F9AF9B-966B-4784-8A2E-CADC04D09637}" destId="{2B07DE36-1A4F-42A4-B799-5D00CF66C1D9}" srcOrd="3" destOrd="0" presId="urn:microsoft.com/office/officeart/2005/8/layout/hierarchy6"/>
    <dgm:cxn modelId="{2C7B93C9-3487-4B26-8D15-97989868C3A8}" type="presParOf" srcId="{2B07DE36-1A4F-42A4-B799-5D00CF66C1D9}" destId="{5420BC78-D005-45E9-B067-09AD384AFA73}" srcOrd="0" destOrd="0" presId="urn:microsoft.com/office/officeart/2005/8/layout/hierarchy6"/>
    <dgm:cxn modelId="{021C22EB-87F0-4BD9-8892-A8138116C4A5}" type="presParOf" srcId="{2B07DE36-1A4F-42A4-B799-5D00CF66C1D9}" destId="{9A053980-F1F6-4193-AB5D-9D19C3F31C7F}" srcOrd="1" destOrd="0" presId="urn:microsoft.com/office/officeart/2005/8/layout/hierarchy6"/>
    <dgm:cxn modelId="{F7B1121F-79B2-4E30-A380-D1DAA8341EEF}" type="presParOf" srcId="{D3403BC1-56B4-4849-9400-E3E763A8BE85}" destId="{09995555-97EE-463D-A249-800556BC78D1}" srcOrd="2" destOrd="0" presId="urn:microsoft.com/office/officeart/2005/8/layout/hierarchy6"/>
    <dgm:cxn modelId="{07C7FC12-B209-43B6-8EB4-2BC0973FB0AD}" type="presParOf" srcId="{D3403BC1-56B4-4849-9400-E3E763A8BE85}" destId="{F6564343-3021-47BE-9010-EF7D6E608F06}" srcOrd="3" destOrd="0" presId="urn:microsoft.com/office/officeart/2005/8/layout/hierarchy6"/>
    <dgm:cxn modelId="{EAABC52F-F3CF-447D-BFE1-22883DFE4B27}" type="presParOf" srcId="{F6564343-3021-47BE-9010-EF7D6E608F06}" destId="{45C3CF52-D839-476F-9986-489DD4D7F535}" srcOrd="0" destOrd="0" presId="urn:microsoft.com/office/officeart/2005/8/layout/hierarchy6"/>
    <dgm:cxn modelId="{D39298E3-12D8-4AF4-B064-FF304A6B500E}" type="presParOf" srcId="{F6564343-3021-47BE-9010-EF7D6E608F06}" destId="{96A8AB0D-9171-4987-992F-4E7E6BBA3722}" srcOrd="1" destOrd="0" presId="urn:microsoft.com/office/officeart/2005/8/layout/hierarchy6"/>
    <dgm:cxn modelId="{DEC0A674-1DBA-4F69-AD5E-E5D2D0F7D7E0}" type="presParOf" srcId="{96A8AB0D-9171-4987-992F-4E7E6BBA3722}" destId="{D06EF69E-FA8A-43C7-8475-79841F565CBA}" srcOrd="0" destOrd="0" presId="urn:microsoft.com/office/officeart/2005/8/layout/hierarchy6"/>
    <dgm:cxn modelId="{9780617B-BB7B-4A14-958B-1C8696CAECE1}" type="presParOf" srcId="{96A8AB0D-9171-4987-992F-4E7E6BBA3722}" destId="{596BD0E7-25C3-442B-9CDB-CAEAA1A0BBE5}" srcOrd="1" destOrd="0" presId="urn:microsoft.com/office/officeart/2005/8/layout/hierarchy6"/>
    <dgm:cxn modelId="{BCD5220B-A3C4-474A-8358-08534650B70E}" type="presParOf" srcId="{596BD0E7-25C3-442B-9CDB-CAEAA1A0BBE5}" destId="{84442326-ADB2-4C23-80F5-FCAD0973C16D}" srcOrd="0" destOrd="0" presId="urn:microsoft.com/office/officeart/2005/8/layout/hierarchy6"/>
    <dgm:cxn modelId="{F0893C6E-4B2C-487B-9460-EE7AC8818A78}" type="presParOf" srcId="{596BD0E7-25C3-442B-9CDB-CAEAA1A0BBE5}" destId="{61B4AAF6-3930-43F7-A9F0-9528C7B01159}" srcOrd="1" destOrd="0" presId="urn:microsoft.com/office/officeart/2005/8/layout/hierarchy6"/>
    <dgm:cxn modelId="{634D88EA-2C82-48C0-B59E-F788C72D569D}" type="presParOf" srcId="{7877A0E9-B8A4-4A19-88D4-D7BCDA0F167C}" destId="{2EF22B1D-183D-4DBA-A041-8C6F722BDFE5}"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DBE81-B711-4F4A-BA8F-CE4DC428DF13}">
      <dsp:nvSpPr>
        <dsp:cNvPr id="0" name=""/>
        <dsp:cNvSpPr/>
      </dsp:nvSpPr>
      <dsp:spPr>
        <a:xfrm>
          <a:off x="3717484" y="0"/>
          <a:ext cx="2270373" cy="1513582"/>
        </a:xfrm>
        <a:prstGeom prst="roundRect">
          <a:avLst>
            <a:gd name="adj" fmla="val 10000"/>
          </a:avLst>
        </a:prstGeom>
        <a:solidFill>
          <a:schemeClr val="lt1"/>
        </a:solidFill>
        <a:ln w="55000" cap="flat" cmpd="thickThin" algn="ctr">
          <a:solidFill>
            <a:schemeClr val="accent1"/>
          </a:solidFill>
          <a:prstDash val="solid"/>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rtl="0" eaLnBrk="1" latinLnBrk="0">
            <a:lnSpc>
              <a:spcPct val="90000"/>
            </a:lnSpc>
            <a:spcBef>
              <a:spcPct val="0"/>
            </a:spcBef>
            <a:spcAft>
              <a:spcPct val="35000"/>
            </a:spcAft>
          </a:pPr>
          <a:r>
            <a:rPr lang="es-MX" sz="1800" b="1" kern="1200" dirty="0" smtClean="0">
              <a:solidFill>
                <a:schemeClr val="tx1"/>
              </a:solidFill>
              <a:latin typeface="Arial" pitchFamily="34" charset="0"/>
              <a:cs typeface="Arial" pitchFamily="34" charset="0"/>
            </a:rPr>
            <a:t>Protección de </a:t>
          </a:r>
        </a:p>
        <a:p>
          <a:pPr lvl="0" algn="ctr" defTabSz="800100" rtl="0" eaLnBrk="1" latinLnBrk="0">
            <a:lnSpc>
              <a:spcPct val="90000"/>
            </a:lnSpc>
            <a:spcBef>
              <a:spcPct val="0"/>
            </a:spcBef>
            <a:spcAft>
              <a:spcPct val="35000"/>
            </a:spcAft>
          </a:pPr>
          <a:r>
            <a:rPr lang="es-MX" sz="1800" b="1" kern="1200" dirty="0" smtClean="0">
              <a:solidFill>
                <a:schemeClr val="tx1"/>
              </a:solidFill>
              <a:latin typeface="Arial" pitchFamily="34" charset="0"/>
              <a:cs typeface="Arial" pitchFamily="34" charset="0"/>
            </a:rPr>
            <a:t>Datos Personales</a:t>
          </a:r>
          <a:endParaRPr lang="es-ES" sz="1800" b="1" kern="1200" dirty="0" smtClean="0">
            <a:solidFill>
              <a:schemeClr val="tx1"/>
            </a:solidFill>
            <a:latin typeface="Arial" pitchFamily="34" charset="0"/>
            <a:cs typeface="Arial" pitchFamily="34" charset="0"/>
          </a:endParaRPr>
        </a:p>
      </dsp:txBody>
      <dsp:txXfrm>
        <a:off x="3761815" y="44331"/>
        <a:ext cx="2181711" cy="1424920"/>
      </dsp:txXfrm>
    </dsp:sp>
    <dsp:sp modelId="{9ED02417-C281-440B-B979-DCEB4D29885E}">
      <dsp:nvSpPr>
        <dsp:cNvPr id="0" name=""/>
        <dsp:cNvSpPr/>
      </dsp:nvSpPr>
      <dsp:spPr>
        <a:xfrm>
          <a:off x="2639057" y="1513582"/>
          <a:ext cx="2213613" cy="605432"/>
        </a:xfrm>
        <a:custGeom>
          <a:avLst/>
          <a:gdLst/>
          <a:ahLst/>
          <a:cxnLst/>
          <a:rect l="0" t="0" r="0" b="0"/>
          <a:pathLst>
            <a:path>
              <a:moveTo>
                <a:pt x="2213613" y="0"/>
              </a:moveTo>
              <a:lnTo>
                <a:pt x="2213613" y="302716"/>
              </a:lnTo>
              <a:lnTo>
                <a:pt x="0" y="302716"/>
              </a:lnTo>
              <a:lnTo>
                <a:pt x="0" y="605432"/>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AE9F910-1456-4B2B-AE87-5DAAF79F40DE}">
      <dsp:nvSpPr>
        <dsp:cNvPr id="0" name=""/>
        <dsp:cNvSpPr/>
      </dsp:nvSpPr>
      <dsp:spPr>
        <a:xfrm>
          <a:off x="1503870" y="2119014"/>
          <a:ext cx="2270373" cy="1513582"/>
        </a:xfrm>
        <a:prstGeom prst="roundRect">
          <a:avLst>
            <a:gd name="adj" fmla="val 10000"/>
          </a:avLst>
        </a:prstGeom>
        <a:solidFill>
          <a:schemeClr val="lt1"/>
        </a:solidFill>
        <a:ln w="55000" cap="flat" cmpd="thickThin" algn="ctr">
          <a:solidFill>
            <a:schemeClr val="accent1"/>
          </a:solidFill>
          <a:prstDash val="solid"/>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121920" tIns="121920" rIns="121920" bIns="121920" numCol="1" spcCol="1270" anchor="ctr" anchorCtr="0">
          <a:noAutofit/>
        </a:bodyPr>
        <a:lstStyle/>
        <a:p>
          <a:pPr lvl="0" algn="ctr" defTabSz="1422400" rtl="0" eaLnBrk="1" latinLnBrk="0">
            <a:lnSpc>
              <a:spcPct val="90000"/>
            </a:lnSpc>
            <a:spcBef>
              <a:spcPct val="0"/>
            </a:spcBef>
            <a:spcAft>
              <a:spcPct val="35000"/>
            </a:spcAft>
          </a:pPr>
          <a:r>
            <a:rPr lang="es-MX" sz="3200" b="1" kern="1200" dirty="0" smtClean="0">
              <a:solidFill>
                <a:schemeClr val="tx1"/>
              </a:solidFill>
              <a:latin typeface="Arial" pitchFamily="34" charset="0"/>
              <a:cs typeface="Arial" pitchFamily="34" charset="0"/>
            </a:rPr>
            <a:t>Sector Público</a:t>
          </a:r>
          <a:endParaRPr lang="es-ES" sz="3200" b="1" kern="1200" dirty="0" smtClean="0">
            <a:solidFill>
              <a:schemeClr val="tx1"/>
            </a:solidFill>
            <a:latin typeface="Arial" pitchFamily="34" charset="0"/>
            <a:cs typeface="Arial" pitchFamily="34" charset="0"/>
          </a:endParaRPr>
        </a:p>
      </dsp:txBody>
      <dsp:txXfrm>
        <a:off x="1548201" y="2163345"/>
        <a:ext cx="2181711" cy="1424920"/>
      </dsp:txXfrm>
    </dsp:sp>
    <dsp:sp modelId="{0C8F6E19-D1CD-4920-BBBB-E20720B0B367}">
      <dsp:nvSpPr>
        <dsp:cNvPr id="0" name=""/>
        <dsp:cNvSpPr/>
      </dsp:nvSpPr>
      <dsp:spPr>
        <a:xfrm>
          <a:off x="1163315" y="3632596"/>
          <a:ext cx="1475742" cy="605432"/>
        </a:xfrm>
        <a:custGeom>
          <a:avLst/>
          <a:gdLst/>
          <a:ahLst/>
          <a:cxnLst/>
          <a:rect l="0" t="0" r="0" b="0"/>
          <a:pathLst>
            <a:path>
              <a:moveTo>
                <a:pt x="1475742" y="0"/>
              </a:moveTo>
              <a:lnTo>
                <a:pt x="1475742" y="302716"/>
              </a:lnTo>
              <a:lnTo>
                <a:pt x="0" y="302716"/>
              </a:lnTo>
              <a:lnTo>
                <a:pt x="0" y="605432"/>
              </a:lnTo>
            </a:path>
          </a:pathLst>
        </a:custGeom>
        <a:noFill/>
        <a:ln w="55000" cap="flat" cmpd="thickThin"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B761F3C-C000-4869-9CA7-8919B1915D89}">
      <dsp:nvSpPr>
        <dsp:cNvPr id="0" name=""/>
        <dsp:cNvSpPr/>
      </dsp:nvSpPr>
      <dsp:spPr>
        <a:xfrm>
          <a:off x="28128" y="4238029"/>
          <a:ext cx="2270373" cy="1513582"/>
        </a:xfrm>
        <a:prstGeom prst="roundRect">
          <a:avLst>
            <a:gd name="adj" fmla="val 10000"/>
          </a:avLst>
        </a:prstGeom>
        <a:solidFill>
          <a:schemeClr val="lt1"/>
        </a:solidFill>
        <a:ln w="55000" cap="flat" cmpd="thickThin" algn="ctr">
          <a:solidFill>
            <a:schemeClr val="accent1"/>
          </a:solidFill>
          <a:prstDash val="solid"/>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rtl="0" eaLnBrk="1" latinLnBrk="0">
            <a:lnSpc>
              <a:spcPct val="90000"/>
            </a:lnSpc>
            <a:spcBef>
              <a:spcPct val="0"/>
            </a:spcBef>
            <a:spcAft>
              <a:spcPct val="35000"/>
            </a:spcAft>
          </a:pPr>
          <a:r>
            <a:rPr lang="es-MX" sz="1800" b="1" kern="1200" dirty="0" smtClean="0">
              <a:solidFill>
                <a:srgbClr val="FF0000"/>
              </a:solidFill>
              <a:latin typeface="Arial" pitchFamily="34" charset="0"/>
              <a:cs typeface="Arial" pitchFamily="34" charset="0"/>
            </a:rPr>
            <a:t>Federal</a:t>
          </a:r>
        </a:p>
        <a:p>
          <a:pPr lvl="0" algn="ctr" defTabSz="800100" rtl="0" eaLnBrk="1" latinLnBrk="0">
            <a:lnSpc>
              <a:spcPct val="90000"/>
            </a:lnSpc>
            <a:spcBef>
              <a:spcPct val="0"/>
            </a:spcBef>
            <a:spcAft>
              <a:spcPct val="35000"/>
            </a:spcAft>
          </a:pPr>
          <a:r>
            <a:rPr lang="es-MX" sz="1800" b="1" kern="1200" dirty="0" smtClean="0">
              <a:solidFill>
                <a:schemeClr val="tx1"/>
              </a:solidFill>
              <a:latin typeface="Arial" pitchFamily="34" charset="0"/>
              <a:cs typeface="Arial" pitchFamily="34" charset="0"/>
            </a:rPr>
            <a:t>Ley General de Protección de Datos Personales en posesión de Sujetos Obligados</a:t>
          </a:r>
        </a:p>
      </dsp:txBody>
      <dsp:txXfrm>
        <a:off x="72459" y="4282360"/>
        <a:ext cx="2181711" cy="1424920"/>
      </dsp:txXfrm>
    </dsp:sp>
    <dsp:sp modelId="{D3BE9BC5-5963-4E9E-B1BD-107812BF9419}">
      <dsp:nvSpPr>
        <dsp:cNvPr id="0" name=""/>
        <dsp:cNvSpPr/>
      </dsp:nvSpPr>
      <dsp:spPr>
        <a:xfrm>
          <a:off x="2639057" y="3632596"/>
          <a:ext cx="1463141" cy="580231"/>
        </a:xfrm>
        <a:custGeom>
          <a:avLst/>
          <a:gdLst/>
          <a:ahLst/>
          <a:cxnLst/>
          <a:rect l="0" t="0" r="0" b="0"/>
          <a:pathLst>
            <a:path>
              <a:moveTo>
                <a:pt x="0" y="0"/>
              </a:moveTo>
              <a:lnTo>
                <a:pt x="0" y="290115"/>
              </a:lnTo>
              <a:lnTo>
                <a:pt x="1463141" y="290115"/>
              </a:lnTo>
              <a:lnTo>
                <a:pt x="1463141" y="580231"/>
              </a:lnTo>
            </a:path>
          </a:pathLst>
        </a:custGeom>
        <a:noFill/>
        <a:ln w="55000" cap="flat" cmpd="thickThin"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420BC78-D005-45E9-B067-09AD384AFA73}">
      <dsp:nvSpPr>
        <dsp:cNvPr id="0" name=""/>
        <dsp:cNvSpPr/>
      </dsp:nvSpPr>
      <dsp:spPr>
        <a:xfrm>
          <a:off x="2967012" y="4212828"/>
          <a:ext cx="2270373" cy="1513582"/>
        </a:xfrm>
        <a:prstGeom prst="roundRect">
          <a:avLst>
            <a:gd name="adj" fmla="val 10000"/>
          </a:avLst>
        </a:prstGeom>
        <a:solidFill>
          <a:schemeClr val="lt1"/>
        </a:solidFill>
        <a:ln w="55000" cap="flat" cmpd="thickThin" algn="ctr">
          <a:solidFill>
            <a:schemeClr val="accent1"/>
          </a:solidFill>
          <a:prstDash val="solid"/>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rtl="0" eaLnBrk="1" latinLnBrk="0">
            <a:lnSpc>
              <a:spcPct val="90000"/>
            </a:lnSpc>
            <a:spcBef>
              <a:spcPct val="0"/>
            </a:spcBef>
            <a:spcAft>
              <a:spcPct val="35000"/>
            </a:spcAft>
          </a:pPr>
          <a:r>
            <a:rPr lang="es-MX" sz="2400" b="1" kern="1200" dirty="0" smtClean="0">
              <a:solidFill>
                <a:srgbClr val="FF0000"/>
              </a:solidFill>
              <a:latin typeface="Arial" pitchFamily="34" charset="0"/>
              <a:cs typeface="Arial" pitchFamily="34" charset="0"/>
            </a:rPr>
            <a:t>Estatal</a:t>
          </a:r>
        </a:p>
        <a:p>
          <a:pPr lvl="0" algn="ctr" defTabSz="1066800" rtl="0" eaLnBrk="1" latinLnBrk="0">
            <a:lnSpc>
              <a:spcPct val="90000"/>
            </a:lnSpc>
            <a:spcBef>
              <a:spcPct val="0"/>
            </a:spcBef>
            <a:spcAft>
              <a:spcPct val="35000"/>
            </a:spcAft>
          </a:pPr>
          <a:r>
            <a:rPr lang="es-MX" sz="2400" b="1" kern="1200" dirty="0" smtClean="0">
              <a:solidFill>
                <a:schemeClr val="tx1"/>
              </a:solidFill>
              <a:latin typeface="Arial" pitchFamily="34" charset="0"/>
              <a:cs typeface="Arial" pitchFamily="34" charset="0"/>
            </a:rPr>
            <a:t>Leyes armonizadas</a:t>
          </a:r>
        </a:p>
      </dsp:txBody>
      <dsp:txXfrm>
        <a:off x="3011343" y="4257159"/>
        <a:ext cx="2181711" cy="1424920"/>
      </dsp:txXfrm>
    </dsp:sp>
    <dsp:sp modelId="{09995555-97EE-463D-A249-800556BC78D1}">
      <dsp:nvSpPr>
        <dsp:cNvPr id="0" name=""/>
        <dsp:cNvSpPr/>
      </dsp:nvSpPr>
      <dsp:spPr>
        <a:xfrm>
          <a:off x="4852671" y="1513582"/>
          <a:ext cx="2213613" cy="605432"/>
        </a:xfrm>
        <a:custGeom>
          <a:avLst/>
          <a:gdLst/>
          <a:ahLst/>
          <a:cxnLst/>
          <a:rect l="0" t="0" r="0" b="0"/>
          <a:pathLst>
            <a:path>
              <a:moveTo>
                <a:pt x="0" y="0"/>
              </a:moveTo>
              <a:lnTo>
                <a:pt x="0" y="302716"/>
              </a:lnTo>
              <a:lnTo>
                <a:pt x="2213613" y="302716"/>
              </a:lnTo>
              <a:lnTo>
                <a:pt x="2213613" y="605432"/>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5C3CF52-D839-476F-9986-489DD4D7F535}">
      <dsp:nvSpPr>
        <dsp:cNvPr id="0" name=""/>
        <dsp:cNvSpPr/>
      </dsp:nvSpPr>
      <dsp:spPr>
        <a:xfrm>
          <a:off x="5931098" y="2119014"/>
          <a:ext cx="2270373" cy="1513582"/>
        </a:xfrm>
        <a:prstGeom prst="roundRect">
          <a:avLst>
            <a:gd name="adj" fmla="val 10000"/>
          </a:avLst>
        </a:prstGeom>
        <a:solidFill>
          <a:schemeClr val="lt1"/>
        </a:solidFill>
        <a:ln w="55000" cap="flat" cmpd="thickThin" algn="ctr">
          <a:solidFill>
            <a:schemeClr val="accent1"/>
          </a:solidFill>
          <a:prstDash val="solid"/>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rtl="0" eaLnBrk="1" latinLnBrk="0">
            <a:lnSpc>
              <a:spcPct val="90000"/>
            </a:lnSpc>
            <a:spcBef>
              <a:spcPct val="0"/>
            </a:spcBef>
            <a:spcAft>
              <a:spcPct val="35000"/>
            </a:spcAft>
          </a:pPr>
          <a:r>
            <a:rPr lang="es-MX" sz="2800" b="1" kern="1200" dirty="0" smtClean="0">
              <a:solidFill>
                <a:schemeClr val="tx1"/>
              </a:solidFill>
              <a:latin typeface="Arial" pitchFamily="34" charset="0"/>
              <a:cs typeface="Arial" pitchFamily="34" charset="0"/>
            </a:rPr>
            <a:t>Sector Privado</a:t>
          </a:r>
          <a:endParaRPr lang="es-ES" sz="2800" b="1" kern="1200" dirty="0" smtClean="0">
            <a:solidFill>
              <a:schemeClr val="tx1"/>
            </a:solidFill>
            <a:latin typeface="Arial" pitchFamily="34" charset="0"/>
            <a:cs typeface="Arial" pitchFamily="34" charset="0"/>
          </a:endParaRPr>
        </a:p>
      </dsp:txBody>
      <dsp:txXfrm>
        <a:off x="5975429" y="2163345"/>
        <a:ext cx="2181711" cy="1424920"/>
      </dsp:txXfrm>
    </dsp:sp>
    <dsp:sp modelId="{D06EF69E-FA8A-43C7-8475-79841F565CBA}">
      <dsp:nvSpPr>
        <dsp:cNvPr id="0" name=""/>
        <dsp:cNvSpPr/>
      </dsp:nvSpPr>
      <dsp:spPr>
        <a:xfrm>
          <a:off x="7020564" y="3632596"/>
          <a:ext cx="91440" cy="605432"/>
        </a:xfrm>
        <a:custGeom>
          <a:avLst/>
          <a:gdLst/>
          <a:ahLst/>
          <a:cxnLst/>
          <a:rect l="0" t="0" r="0" b="0"/>
          <a:pathLst>
            <a:path>
              <a:moveTo>
                <a:pt x="45720" y="0"/>
              </a:moveTo>
              <a:lnTo>
                <a:pt x="45720" y="605432"/>
              </a:lnTo>
            </a:path>
          </a:pathLst>
        </a:custGeom>
        <a:noFill/>
        <a:ln w="55000" cap="flat" cmpd="thickThin"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4442326-ADB2-4C23-80F5-FCAD0973C16D}">
      <dsp:nvSpPr>
        <dsp:cNvPr id="0" name=""/>
        <dsp:cNvSpPr/>
      </dsp:nvSpPr>
      <dsp:spPr>
        <a:xfrm>
          <a:off x="5931098" y="4238029"/>
          <a:ext cx="2270373" cy="1513582"/>
        </a:xfrm>
        <a:prstGeom prst="roundRect">
          <a:avLst>
            <a:gd name="adj" fmla="val 10000"/>
          </a:avLst>
        </a:prstGeom>
        <a:solidFill>
          <a:schemeClr val="lt1"/>
        </a:solidFill>
        <a:ln w="55000" cap="flat" cmpd="thickThin" algn="ctr">
          <a:solidFill>
            <a:schemeClr val="accent1"/>
          </a:solidFill>
          <a:prstDash val="solid"/>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rtl="0" eaLnBrk="1" latinLnBrk="0">
            <a:lnSpc>
              <a:spcPct val="90000"/>
            </a:lnSpc>
            <a:spcBef>
              <a:spcPct val="0"/>
            </a:spcBef>
            <a:spcAft>
              <a:spcPct val="35000"/>
            </a:spcAft>
          </a:pPr>
          <a:r>
            <a:rPr lang="es-MX" sz="1600" b="1" kern="1200" dirty="0" smtClean="0">
              <a:solidFill>
                <a:schemeClr val="tx1"/>
              </a:solidFill>
              <a:latin typeface="Arial" pitchFamily="34" charset="0"/>
              <a:cs typeface="Arial" pitchFamily="34" charset="0"/>
            </a:rPr>
            <a:t>Ley Federal de Protección de Datos Personales en Posesión Particulares</a:t>
          </a:r>
          <a:endParaRPr lang="es-ES" sz="1600" b="1" kern="1200" dirty="0" smtClean="0">
            <a:solidFill>
              <a:schemeClr val="tx1"/>
            </a:solidFill>
            <a:latin typeface="Arial" pitchFamily="34" charset="0"/>
            <a:cs typeface="Arial" pitchFamily="34" charset="0"/>
          </a:endParaRPr>
        </a:p>
      </dsp:txBody>
      <dsp:txXfrm>
        <a:off x="5975429" y="4282360"/>
        <a:ext cx="2181711" cy="14249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369528-C63C-4A20-9676-6B5202C75590}" type="datetimeFigureOut">
              <a:rPr lang="es-MX" smtClean="0"/>
              <a:pPr/>
              <a:t>22/03/2018</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60424C-F9FD-40A1-86BA-1C1F0B555723}" type="slidenum">
              <a:rPr lang="es-MX" smtClean="0"/>
              <a:pPr/>
              <a:t>‹Nº›</a:t>
            </a:fld>
            <a:endParaRPr lang="es-MX"/>
          </a:p>
        </p:txBody>
      </p:sp>
    </p:spTree>
    <p:extLst>
      <p:ext uri="{BB962C8B-B14F-4D97-AF65-F5344CB8AC3E}">
        <p14:creationId xmlns:p14="http://schemas.microsoft.com/office/powerpoint/2010/main" val="1455093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FF3B3-990B-43DC-9961-761BCB7F52E8}" type="datetimeFigureOut">
              <a:rPr lang="es-ES" smtClean="0"/>
              <a:pPr/>
              <a:t>22/03/2018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5FAC84-9149-48A3-A692-C3251E86E2B2}" type="slidenum">
              <a:rPr lang="es-ES" smtClean="0"/>
              <a:pPr/>
              <a:t>‹Nº›</a:t>
            </a:fld>
            <a:endParaRPr lang="es-ES"/>
          </a:p>
        </p:txBody>
      </p:sp>
    </p:spTree>
    <p:extLst>
      <p:ext uri="{BB962C8B-B14F-4D97-AF65-F5344CB8AC3E}">
        <p14:creationId xmlns:p14="http://schemas.microsoft.com/office/powerpoint/2010/main" val="3232467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9F5FAC84-9149-48A3-A692-C3251E86E2B2}" type="slidenum">
              <a:rPr lang="es-ES" smtClean="0"/>
              <a:pPr/>
              <a:t>1</a:t>
            </a:fld>
            <a:endParaRPr lang="es-ES"/>
          </a:p>
        </p:txBody>
      </p:sp>
    </p:spTree>
    <p:extLst>
      <p:ext uri="{BB962C8B-B14F-4D97-AF65-F5344CB8AC3E}">
        <p14:creationId xmlns:p14="http://schemas.microsoft.com/office/powerpoint/2010/main" val="729733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F5FAC84-9149-48A3-A692-C3251E86E2B2}" type="slidenum">
              <a:rPr lang="es-ES" smtClean="0"/>
              <a:pPr/>
              <a:t>17</a:t>
            </a:fld>
            <a:endParaRPr lang="es-ES"/>
          </a:p>
        </p:txBody>
      </p:sp>
    </p:spTree>
    <p:extLst>
      <p:ext uri="{BB962C8B-B14F-4D97-AF65-F5344CB8AC3E}">
        <p14:creationId xmlns:p14="http://schemas.microsoft.com/office/powerpoint/2010/main" val="68119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10E3C0-152E-41C8-AF1E-E75081A44EE7}" type="slidenum">
              <a:rPr lang="es-MX" smtClean="0"/>
              <a:t>18</a:t>
            </a:fld>
            <a:endParaRPr lang="es-MX"/>
          </a:p>
        </p:txBody>
      </p:sp>
    </p:spTree>
    <p:extLst>
      <p:ext uri="{BB962C8B-B14F-4D97-AF65-F5344CB8AC3E}">
        <p14:creationId xmlns:p14="http://schemas.microsoft.com/office/powerpoint/2010/main" val="2673427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10E3C0-152E-41C8-AF1E-E75081A44EE7}" type="slidenum">
              <a:rPr lang="es-MX" smtClean="0"/>
              <a:t>19</a:t>
            </a:fld>
            <a:endParaRPr lang="es-MX"/>
          </a:p>
        </p:txBody>
      </p:sp>
    </p:spTree>
    <p:extLst>
      <p:ext uri="{BB962C8B-B14F-4D97-AF65-F5344CB8AC3E}">
        <p14:creationId xmlns:p14="http://schemas.microsoft.com/office/powerpoint/2010/main" val="3081317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10E3C0-152E-41C8-AF1E-E75081A44EE7}" type="slidenum">
              <a:rPr lang="es-MX" smtClean="0"/>
              <a:t>20</a:t>
            </a:fld>
            <a:endParaRPr lang="es-MX"/>
          </a:p>
        </p:txBody>
      </p:sp>
    </p:spTree>
    <p:extLst>
      <p:ext uri="{BB962C8B-B14F-4D97-AF65-F5344CB8AC3E}">
        <p14:creationId xmlns:p14="http://schemas.microsoft.com/office/powerpoint/2010/main" val="1150457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10E3C0-152E-41C8-AF1E-E75081A44EE7}" type="slidenum">
              <a:rPr lang="es-MX" smtClean="0"/>
              <a:t>21</a:t>
            </a:fld>
            <a:endParaRPr lang="es-MX"/>
          </a:p>
        </p:txBody>
      </p:sp>
    </p:spTree>
    <p:extLst>
      <p:ext uri="{BB962C8B-B14F-4D97-AF65-F5344CB8AC3E}">
        <p14:creationId xmlns:p14="http://schemas.microsoft.com/office/powerpoint/2010/main" val="278504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10E3C0-152E-41C8-AF1E-E75081A44EE7}" type="slidenum">
              <a:rPr lang="es-MX" smtClean="0"/>
              <a:t>22</a:t>
            </a:fld>
            <a:endParaRPr lang="es-MX"/>
          </a:p>
        </p:txBody>
      </p:sp>
    </p:spTree>
    <p:extLst>
      <p:ext uri="{BB962C8B-B14F-4D97-AF65-F5344CB8AC3E}">
        <p14:creationId xmlns:p14="http://schemas.microsoft.com/office/powerpoint/2010/main" val="773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10E3C0-152E-41C8-AF1E-E75081A44EE7}" type="slidenum">
              <a:rPr lang="es-MX" smtClean="0"/>
              <a:t>23</a:t>
            </a:fld>
            <a:endParaRPr lang="es-MX"/>
          </a:p>
        </p:txBody>
      </p:sp>
    </p:spTree>
    <p:extLst>
      <p:ext uri="{BB962C8B-B14F-4D97-AF65-F5344CB8AC3E}">
        <p14:creationId xmlns:p14="http://schemas.microsoft.com/office/powerpoint/2010/main" val="3888818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10E3C0-152E-41C8-AF1E-E75081A44EE7}" type="slidenum">
              <a:rPr lang="es-MX" smtClean="0"/>
              <a:t>24</a:t>
            </a:fld>
            <a:endParaRPr lang="es-MX"/>
          </a:p>
        </p:txBody>
      </p:sp>
    </p:spTree>
    <p:extLst>
      <p:ext uri="{BB962C8B-B14F-4D97-AF65-F5344CB8AC3E}">
        <p14:creationId xmlns:p14="http://schemas.microsoft.com/office/powerpoint/2010/main" val="2720698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10E3C0-152E-41C8-AF1E-E75081A44EE7}" type="slidenum">
              <a:rPr lang="es-MX" smtClean="0"/>
              <a:t>26</a:t>
            </a:fld>
            <a:endParaRPr lang="es-MX"/>
          </a:p>
        </p:txBody>
      </p:sp>
    </p:spTree>
    <p:extLst>
      <p:ext uri="{BB962C8B-B14F-4D97-AF65-F5344CB8AC3E}">
        <p14:creationId xmlns:p14="http://schemas.microsoft.com/office/powerpoint/2010/main" val="2182023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9F5FAC84-9149-48A3-A692-C3251E86E2B2}" type="slidenum">
              <a:rPr lang="es-ES" smtClean="0"/>
              <a:pPr/>
              <a:t>28</a:t>
            </a:fld>
            <a:endParaRPr lang="es-ES"/>
          </a:p>
        </p:txBody>
      </p:sp>
    </p:spTree>
    <p:extLst>
      <p:ext uri="{BB962C8B-B14F-4D97-AF65-F5344CB8AC3E}">
        <p14:creationId xmlns:p14="http://schemas.microsoft.com/office/powerpoint/2010/main" val="897160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C37F6E3-562C-42BC-9DF0-B4EB5B17680C}" type="slidenum">
              <a:rPr lang="es-MX" smtClean="0"/>
              <a:pPr/>
              <a:t>2</a:t>
            </a:fld>
            <a:endParaRPr lang="es-MX" dirty="0"/>
          </a:p>
        </p:txBody>
      </p:sp>
    </p:spTree>
    <p:extLst>
      <p:ext uri="{BB962C8B-B14F-4D97-AF65-F5344CB8AC3E}">
        <p14:creationId xmlns:p14="http://schemas.microsoft.com/office/powerpoint/2010/main" val="1222532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baseline="0" dirty="0"/>
          </a:p>
          <a:p>
            <a:pPr algn="just"/>
            <a:endParaRPr lang="es-MX" dirty="0"/>
          </a:p>
        </p:txBody>
      </p:sp>
      <p:sp>
        <p:nvSpPr>
          <p:cNvPr id="4" name="3 Marcador de número de diapositiva"/>
          <p:cNvSpPr>
            <a:spLocks noGrp="1"/>
          </p:cNvSpPr>
          <p:nvPr>
            <p:ph type="sldNum" sz="quarter" idx="10"/>
          </p:nvPr>
        </p:nvSpPr>
        <p:spPr/>
        <p:txBody>
          <a:bodyPr/>
          <a:lstStyle/>
          <a:p>
            <a:fld id="{0C37F6E3-562C-42BC-9DF0-B4EB5B17680C}" type="slidenum">
              <a:rPr lang="es-MX" smtClean="0">
                <a:solidFill>
                  <a:prstClr val="black"/>
                </a:solidFill>
              </a:rPr>
              <a:pPr/>
              <a:t>6</a:t>
            </a:fld>
            <a:endParaRPr lang="es-MX" dirty="0">
              <a:solidFill>
                <a:prstClr val="black"/>
              </a:solidFill>
            </a:endParaRPr>
          </a:p>
        </p:txBody>
      </p:sp>
    </p:spTree>
    <p:extLst>
      <p:ext uri="{BB962C8B-B14F-4D97-AF65-F5344CB8AC3E}">
        <p14:creationId xmlns:p14="http://schemas.microsoft.com/office/powerpoint/2010/main" val="1095353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C37F6E3-562C-42BC-9DF0-B4EB5B17680C}" type="slidenum">
              <a:rPr lang="es-MX" smtClean="0">
                <a:solidFill>
                  <a:prstClr val="black"/>
                </a:solidFill>
              </a:rPr>
              <a:pPr/>
              <a:t>7</a:t>
            </a:fld>
            <a:endParaRPr lang="es-MX">
              <a:solidFill>
                <a:prstClr val="black"/>
              </a:solidFill>
            </a:endParaRPr>
          </a:p>
        </p:txBody>
      </p:sp>
    </p:spTree>
    <p:extLst>
      <p:ext uri="{BB962C8B-B14F-4D97-AF65-F5344CB8AC3E}">
        <p14:creationId xmlns:p14="http://schemas.microsoft.com/office/powerpoint/2010/main" val="154281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C37F6E3-562C-42BC-9DF0-B4EB5B17680C}" type="slidenum">
              <a:rPr lang="es-MX" smtClean="0">
                <a:solidFill>
                  <a:prstClr val="black"/>
                </a:solidFill>
              </a:rPr>
              <a:pPr/>
              <a:t>8</a:t>
            </a:fld>
            <a:endParaRPr lang="es-MX">
              <a:solidFill>
                <a:prstClr val="black"/>
              </a:solidFill>
            </a:endParaRPr>
          </a:p>
        </p:txBody>
      </p:sp>
    </p:spTree>
    <p:extLst>
      <p:ext uri="{BB962C8B-B14F-4D97-AF65-F5344CB8AC3E}">
        <p14:creationId xmlns:p14="http://schemas.microsoft.com/office/powerpoint/2010/main" val="305973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C37F6E3-562C-42BC-9DF0-B4EB5B17680C}" type="slidenum">
              <a:rPr lang="es-MX" smtClean="0">
                <a:solidFill>
                  <a:prstClr val="black"/>
                </a:solidFill>
              </a:rPr>
              <a:pPr/>
              <a:t>10</a:t>
            </a:fld>
            <a:endParaRPr lang="es-MX" dirty="0">
              <a:solidFill>
                <a:prstClr val="black"/>
              </a:solidFill>
            </a:endParaRPr>
          </a:p>
        </p:txBody>
      </p:sp>
    </p:spTree>
    <p:extLst>
      <p:ext uri="{BB962C8B-B14F-4D97-AF65-F5344CB8AC3E}">
        <p14:creationId xmlns:p14="http://schemas.microsoft.com/office/powerpoint/2010/main" val="2383598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C37F6E3-562C-42BC-9DF0-B4EB5B17680C}" type="slidenum">
              <a:rPr lang="es-MX" smtClean="0">
                <a:solidFill>
                  <a:prstClr val="black"/>
                </a:solidFill>
              </a:rPr>
              <a:pPr/>
              <a:t>11</a:t>
            </a:fld>
            <a:endParaRPr lang="es-MX" dirty="0">
              <a:solidFill>
                <a:prstClr val="black"/>
              </a:solidFill>
            </a:endParaRPr>
          </a:p>
        </p:txBody>
      </p:sp>
    </p:spTree>
    <p:extLst>
      <p:ext uri="{BB962C8B-B14F-4D97-AF65-F5344CB8AC3E}">
        <p14:creationId xmlns:p14="http://schemas.microsoft.com/office/powerpoint/2010/main" val="3158460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F5FAC84-9149-48A3-A692-C3251E86E2B2}" type="slidenum">
              <a:rPr lang="es-ES" smtClean="0"/>
              <a:pPr/>
              <a:t>15</a:t>
            </a:fld>
            <a:endParaRPr lang="es-ES"/>
          </a:p>
        </p:txBody>
      </p:sp>
    </p:spTree>
    <p:extLst>
      <p:ext uri="{BB962C8B-B14F-4D97-AF65-F5344CB8AC3E}">
        <p14:creationId xmlns:p14="http://schemas.microsoft.com/office/powerpoint/2010/main" val="1428263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F5FAC84-9149-48A3-A692-C3251E86E2B2}" type="slidenum">
              <a:rPr lang="es-ES" smtClean="0"/>
              <a:pPr/>
              <a:t>16</a:t>
            </a:fld>
            <a:endParaRPr lang="es-ES"/>
          </a:p>
        </p:txBody>
      </p:sp>
    </p:spTree>
    <p:extLst>
      <p:ext uri="{BB962C8B-B14F-4D97-AF65-F5344CB8AC3E}">
        <p14:creationId xmlns:p14="http://schemas.microsoft.com/office/powerpoint/2010/main" val="1469308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0" name="29 Marcador de fecha"/>
          <p:cNvSpPr>
            <a:spLocks noGrp="1"/>
          </p:cNvSpPr>
          <p:nvPr>
            <p:ph type="dt" sz="half" idx="10"/>
          </p:nvPr>
        </p:nvSpPr>
        <p:spPr/>
        <p:txBody>
          <a:bodyPr/>
          <a:lstStyle>
            <a:lvl1pPr>
              <a:defRPr>
                <a:solidFill>
                  <a:srgbClr val="FFFFFF"/>
                </a:solidFill>
              </a:defRPr>
            </a:lvl1pPr>
            <a:extLst/>
          </a:lstStyle>
          <a:p>
            <a:fld id="{D0D58E45-4859-4109-8A1B-38C441111C2E}" type="datetimeFigureOut">
              <a:rPr lang="es-MX" smtClean="0"/>
              <a:pPr/>
              <a:t>22/03/2018</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70879AA1-DE5E-4B59-B6A9-FB96C61AACC5}" type="slidenum">
              <a:rPr lang="es-MX" smtClean="0"/>
              <a:pPr/>
              <a:t>‹Nº›</a:t>
            </a:fld>
            <a:endParaRPr lang="es-MX"/>
          </a:p>
        </p:txBody>
      </p:sp>
      <p:pic>
        <p:nvPicPr>
          <p:cNvPr id="14" name="Imagen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171784" y="3146668"/>
            <a:ext cx="6858001" cy="56466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a:xfrm>
            <a:off x="755576" y="1481328"/>
            <a:ext cx="8229600" cy="4525963"/>
          </a:xfrm>
          <a:prstGeom prst="rect">
            <a:avLst/>
          </a:prstGeom>
        </p:spPr>
        <p:txBody>
          <a:bodyPr/>
          <a:lstStyle>
            <a:lvl1pPr marL="109728" indent="0" algn="just">
              <a:buNone/>
              <a:defRPr kumimoji="0" lang="es-ES" sz="2700" kern="1200" dirty="0" smtClean="0">
                <a:solidFill>
                  <a:schemeClr val="tx1"/>
                </a:solidFill>
                <a:latin typeface="Arial Narrow" panose="020B0606020202030204" pitchFamily="34" charset="0"/>
                <a:ea typeface="+mn-ea"/>
                <a:cs typeface="+mn-cs"/>
              </a:defRPr>
            </a:lvl1pPr>
            <a:lvl2pPr marL="393192" indent="0">
              <a:buNone/>
              <a:defRPr kumimoji="0" lang="es-ES" sz="2700" kern="1200" dirty="0" smtClean="0">
                <a:solidFill>
                  <a:srgbClr val="AE9F66"/>
                </a:solidFill>
                <a:latin typeface="Arial Narrow" panose="020B0606020202030204" pitchFamily="34" charset="0"/>
                <a:ea typeface="+mn-ea"/>
                <a:cs typeface="+mn-cs"/>
              </a:defRPr>
            </a:lvl2pPr>
            <a:lvl3pPr>
              <a:defRPr kumimoji="0" lang="es-ES" sz="2700" kern="1200" dirty="0" smtClean="0">
                <a:solidFill>
                  <a:srgbClr val="AE9F66"/>
                </a:solidFill>
                <a:latin typeface="Arial Narrow" panose="020B0606020202030204" pitchFamily="34" charset="0"/>
                <a:ea typeface="+mn-ea"/>
                <a:cs typeface="+mn-cs"/>
              </a:defRPr>
            </a:lvl3pPr>
            <a:lvl4pPr>
              <a:defRPr>
                <a:latin typeface="Arial Narrow" panose="020B0606020202030204" pitchFamily="34" charset="0"/>
              </a:defRPr>
            </a:lvl4pPr>
            <a:lvl5pPr>
              <a:defRPr>
                <a:latin typeface="Arial Narrow" panose="020B0606020202030204" pitchFamily="34" charset="0"/>
              </a:defRPr>
            </a:lvl5pPr>
            <a:extLst/>
          </a:lstStyle>
          <a:p>
            <a:pPr lvl="0" eaLnBrk="1" latinLnBrk="0" hangingPunct="1"/>
            <a:r>
              <a:rPr lang="es-ES" dirty="0" smtClean="0"/>
              <a:t>Subtítulo</a:t>
            </a:r>
          </a:p>
        </p:txBody>
      </p:sp>
      <p:sp>
        <p:nvSpPr>
          <p:cNvPr id="4" name="3 Marcador de fecha"/>
          <p:cNvSpPr>
            <a:spLocks noGrp="1"/>
          </p:cNvSpPr>
          <p:nvPr>
            <p:ph type="dt" sz="half" idx="10"/>
          </p:nvPr>
        </p:nvSpPr>
        <p:spPr/>
        <p:txBody>
          <a:bodyPr/>
          <a:lstStyle>
            <a:extLst/>
          </a:lstStyle>
          <a:p>
            <a:fld id="{D0D58E45-4859-4109-8A1B-38C441111C2E}" type="datetimeFigureOut">
              <a:rPr lang="es-MX" smtClean="0"/>
              <a:pPr/>
              <a:t>22/03/2018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70879AA1-DE5E-4B59-B6A9-FB96C61AACC5}" type="slidenum">
              <a:rPr lang="es-MX" smtClean="0"/>
              <a:pPr/>
              <a:t>‹Nº›</a:t>
            </a:fld>
            <a:endParaRPr lang="es-MX"/>
          </a:p>
        </p:txBody>
      </p:sp>
      <p:pic>
        <p:nvPicPr>
          <p:cNvPr id="2" name="Imagen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05" y="5877272"/>
            <a:ext cx="396239" cy="787018"/>
          </a:xfrm>
          <a:prstGeom prst="rect">
            <a:avLst/>
          </a:prstGeom>
        </p:spPr>
      </p:pic>
      <p:sp>
        <p:nvSpPr>
          <p:cNvPr id="9" name="16 Subtítulo"/>
          <p:cNvSpPr>
            <a:spLocks noGrp="1"/>
          </p:cNvSpPr>
          <p:nvPr>
            <p:ph type="subTitle" idx="13" hasCustomPrompt="1"/>
          </p:nvPr>
        </p:nvSpPr>
        <p:spPr>
          <a:xfrm>
            <a:off x="755576" y="141064"/>
            <a:ext cx="8229600" cy="1199704"/>
          </a:xfrm>
          <a:prstGeom prst="rect">
            <a:avLst/>
          </a:prstGeom>
        </p:spPr>
        <p:txBody>
          <a:bodyPr lIns="45720" rIns="45720"/>
          <a:lstStyle>
            <a:lvl1pPr marL="0" marR="64008" indent="0" algn="l">
              <a:buNone/>
              <a:defRPr kumimoji="0" lang="en-US" sz="3500" b="1" kern="1200" dirty="0">
                <a:solidFill>
                  <a:srgbClr val="594228"/>
                </a:solidFill>
                <a:latin typeface="Arial Narrow" panose="020B0606020202030204" pitchFamily="34" charset="0"/>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dirty="0" smtClean="0"/>
              <a:t>Título del tema</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2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1244910" y="5530"/>
            <a:ext cx="7886700" cy="921062"/>
          </a:xfrm>
          <a:prstGeom prst="rect">
            <a:avLst/>
          </a:prstGeom>
        </p:spPr>
        <p:txBody>
          <a:bodyPr/>
          <a:lstStyle>
            <a:lvl1pPr>
              <a:defRPr>
                <a:solidFill>
                  <a:schemeClr val="bg1"/>
                </a:solidFill>
              </a:defRPr>
            </a:lvl1pPr>
          </a:lstStyle>
          <a:p>
            <a:r>
              <a:rPr lang="es-ES"/>
              <a:t>Haga clic para modificar el estilo de título del patrón</a:t>
            </a:r>
            <a:endParaRPr lang="es-MX"/>
          </a:p>
        </p:txBody>
      </p:sp>
      <p:sp>
        <p:nvSpPr>
          <p:cNvPr id="3" name="Marcador de fecha 2"/>
          <p:cNvSpPr>
            <a:spLocks noGrp="1"/>
          </p:cNvSpPr>
          <p:nvPr>
            <p:ph type="dt" sz="half" idx="10"/>
          </p:nvPr>
        </p:nvSpPr>
        <p:spPr>
          <a:xfrm>
            <a:off x="628650" y="6356351"/>
            <a:ext cx="2057400" cy="365125"/>
          </a:xfrm>
          <a:prstGeom prst="rect">
            <a:avLst/>
          </a:prstGeom>
        </p:spPr>
        <p:txBody>
          <a:bodyPr/>
          <a:lstStyle/>
          <a:p>
            <a:fld id="{47E8B1B7-8B54-4B28-90D2-57B222E4E4EE}" type="datetime1">
              <a:rPr lang="es-MX" smtClean="0"/>
              <a:t>22/03/2018</a:t>
            </a:fld>
            <a:endParaRPr lang="es-MX"/>
          </a:p>
        </p:txBody>
      </p:sp>
      <p:sp>
        <p:nvSpPr>
          <p:cNvPr id="4" name="Marcador de pie de página 3"/>
          <p:cNvSpPr>
            <a:spLocks noGrp="1"/>
          </p:cNvSpPr>
          <p:nvPr>
            <p:ph type="ftr" sz="quarter" idx="11"/>
          </p:nvPr>
        </p:nvSpPr>
        <p:spPr>
          <a:xfrm>
            <a:off x="3028950" y="6356351"/>
            <a:ext cx="3086100" cy="365125"/>
          </a:xfrm>
          <a:prstGeom prst="rect">
            <a:avLst/>
          </a:prstGeom>
        </p:spPr>
        <p:txBody>
          <a:bodyPr/>
          <a:lstStyle/>
          <a:p>
            <a:endParaRPr lang="es-MX"/>
          </a:p>
        </p:txBody>
      </p:sp>
      <p:sp>
        <p:nvSpPr>
          <p:cNvPr id="5" name="Marcador de número de diapositiva 4"/>
          <p:cNvSpPr>
            <a:spLocks noGrp="1"/>
          </p:cNvSpPr>
          <p:nvPr>
            <p:ph type="sldNum" sz="quarter" idx="12"/>
          </p:nvPr>
        </p:nvSpPr>
        <p:spPr>
          <a:xfrm>
            <a:off x="6457950" y="6356351"/>
            <a:ext cx="2057400" cy="365125"/>
          </a:xfrm>
          <a:prstGeom prst="rect">
            <a:avLst/>
          </a:prstGeom>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3078512441"/>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2_Diapositiva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p:cNvSpPr>
            <a:spLocks noGrp="1"/>
          </p:cNvSpPr>
          <p:nvPr>
            <p:ph type="dt" sz="half" idx="10"/>
          </p:nvPr>
        </p:nvSpPr>
        <p:spPr>
          <a:xfrm>
            <a:off x="628650" y="6356351"/>
            <a:ext cx="2057400" cy="365125"/>
          </a:xfrm>
          <a:prstGeom prst="rect">
            <a:avLst/>
          </a:prstGeom>
        </p:spPr>
        <p:txBody>
          <a:bodyPr/>
          <a:lstStyle/>
          <a:p>
            <a:fld id="{BBD87FFC-D189-4340-8645-F0304649CA51}" type="datetime1">
              <a:rPr lang="es-MX" smtClean="0"/>
              <a:t>22/03/2018</a:t>
            </a:fld>
            <a:endParaRPr lang="es-MX"/>
          </a:p>
        </p:txBody>
      </p:sp>
      <p:sp>
        <p:nvSpPr>
          <p:cNvPr id="5" name="Marcador de pie de página 4"/>
          <p:cNvSpPr>
            <a:spLocks noGrp="1"/>
          </p:cNvSpPr>
          <p:nvPr>
            <p:ph type="ftr" sz="quarter" idx="11"/>
          </p:nvPr>
        </p:nvSpPr>
        <p:spPr>
          <a:xfrm>
            <a:off x="3028950" y="6356351"/>
            <a:ext cx="3086100" cy="365125"/>
          </a:xfrm>
          <a:prstGeom prst="rect">
            <a:avLst/>
          </a:prstGeom>
        </p:spPr>
        <p:txBody>
          <a:bodyPr/>
          <a:lstStyle/>
          <a:p>
            <a:endParaRPr lang="es-MX"/>
          </a:p>
        </p:txBody>
      </p:sp>
      <p:sp>
        <p:nvSpPr>
          <p:cNvPr id="6" name="Marcador de número de diapositiva 5"/>
          <p:cNvSpPr>
            <a:spLocks noGrp="1"/>
          </p:cNvSpPr>
          <p:nvPr>
            <p:ph type="sldNum" sz="quarter" idx="12"/>
          </p:nvPr>
        </p:nvSpPr>
        <p:spPr>
          <a:xfrm>
            <a:off x="6457950" y="6356351"/>
            <a:ext cx="2057400" cy="365125"/>
          </a:xfrm>
          <a:prstGeom prst="rect">
            <a:avLst/>
          </a:prstGeom>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3855939155"/>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7A8F82-F968-4F58-9A39-CC4FB6BCC848}" type="datetimeFigureOut">
              <a:rPr lang="es-MX"/>
              <a:pPr>
                <a:defRPr/>
              </a:pPr>
              <a:t>22/03/2018</a:t>
            </a:fld>
            <a:endParaRPr lang="es-MX"/>
          </a:p>
        </p:txBody>
      </p:sp>
      <p:sp>
        <p:nvSpPr>
          <p:cNvPr id="3" name="Footer Placeholder 4"/>
          <p:cNvSpPr>
            <a:spLocks noGrp="1"/>
          </p:cNvSpPr>
          <p:nvPr>
            <p:ph type="ftr" sz="quarter" idx="11"/>
          </p:nvPr>
        </p:nvSpPr>
        <p:spPr/>
        <p:txBody>
          <a:bodyPr/>
          <a:lstStyle>
            <a:lvl1pPr>
              <a:defRPr/>
            </a:lvl1pPr>
          </a:lstStyle>
          <a:p>
            <a:pPr>
              <a:defRPr/>
            </a:pPr>
            <a:endParaRPr lang="es-MX"/>
          </a:p>
        </p:txBody>
      </p:sp>
      <p:sp>
        <p:nvSpPr>
          <p:cNvPr id="4" name="Slide Number Placeholder 5"/>
          <p:cNvSpPr>
            <a:spLocks noGrp="1"/>
          </p:cNvSpPr>
          <p:nvPr>
            <p:ph type="sldNum" sz="quarter" idx="12"/>
          </p:nvPr>
        </p:nvSpPr>
        <p:spPr/>
        <p:txBody>
          <a:bodyPr/>
          <a:lstStyle>
            <a:lvl1pPr>
              <a:defRPr/>
            </a:lvl1pPr>
          </a:lstStyle>
          <a:p>
            <a:fld id="{7813B78C-1D8F-4D98-B978-1B7BD199F170}" type="slidenum">
              <a:rPr lang="es-MX" altLang="es-MX"/>
              <a:pPr/>
              <a:t>‹Nº›</a:t>
            </a:fld>
            <a:endParaRPr lang="es-MX" altLang="es-MX"/>
          </a:p>
        </p:txBody>
      </p:sp>
    </p:spTree>
    <p:extLst>
      <p:ext uri="{BB962C8B-B14F-4D97-AF65-F5344CB8AC3E}">
        <p14:creationId xmlns:p14="http://schemas.microsoft.com/office/powerpoint/2010/main" val="31829010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0D58E45-4859-4109-8A1B-38C441111C2E}" type="datetimeFigureOut">
              <a:rPr lang="es-MX" smtClean="0"/>
              <a:pPr/>
              <a:t>22/03/2018</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0879AA1-DE5E-4B59-B6A9-FB96C61AACC5}" type="slidenum">
              <a:rPr lang="es-MX" smtClean="0"/>
              <a:pPr/>
              <a:t>‹Nº›</a:t>
            </a:fld>
            <a:endParaRPr lang="es-MX"/>
          </a:p>
        </p:txBody>
      </p:sp>
      <p:pic>
        <p:nvPicPr>
          <p:cNvPr id="16" name="Imagen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5400000">
            <a:off x="-2746429" y="2721313"/>
            <a:ext cx="6007293" cy="56466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ivai.org.mx/formatoderechosarco"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mailto:unidadtransparencia.ivai@outlook.com" TargetMode="External"/><Relationship Id="rId4" Type="http://schemas.openxmlformats.org/officeDocument/2006/relationships/hyperlink" Target="http://www.plataformadetransparencia.org.mx/web/guest/inicio"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unidadtransparencia.ivai@outlook.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www.ivai.org.mx/"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hyperlink" Target="mailto:capacitaci&#243;nivai@outlook.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www.ivai.org.mx/"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openxmlformats.org/officeDocument/2006/relationships/image" Target="../media/image13.jpeg"/><Relationship Id="rId5" Type="http://schemas.openxmlformats.org/officeDocument/2006/relationships/diagramColors" Target="../diagrams/colors1.xml"/><Relationship Id="rId10" Type="http://schemas.openxmlformats.org/officeDocument/2006/relationships/image" Target="../media/image12.jpeg"/><Relationship Id="rId4" Type="http://schemas.openxmlformats.org/officeDocument/2006/relationships/diagramQuickStyle" Target="../diagrams/quickStyle1.xml"/><Relationship Id="rId9" Type="http://schemas.openxmlformats.org/officeDocument/2006/relationships/image" Target="../media/image11.pn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9.gif"/></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404664"/>
            <a:ext cx="2088232" cy="2952328"/>
          </a:xfrm>
          <a:prstGeom prst="rect">
            <a:avLst/>
          </a:prstGeom>
        </p:spPr>
      </p:pic>
      <p:sp>
        <p:nvSpPr>
          <p:cNvPr id="5" name="16 Subtítulo"/>
          <p:cNvSpPr txBox="1">
            <a:spLocks/>
          </p:cNvSpPr>
          <p:nvPr/>
        </p:nvSpPr>
        <p:spPr>
          <a:xfrm>
            <a:off x="1115616" y="3645024"/>
            <a:ext cx="7772400" cy="2198196"/>
          </a:xfrm>
          <a:prstGeom prst="rect">
            <a:avLst/>
          </a:prstGeom>
        </p:spPr>
        <p:txBody>
          <a:bodyPr vert="horz" lIns="45720" rIns="45720">
            <a:no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defRPr/>
            </a:pPr>
            <a:r>
              <a:rPr lang="es-MX" sz="4400" b="1" dirty="0" smtClean="0">
                <a:solidFill>
                  <a:srgbClr val="594228"/>
                </a:solidFill>
                <a:latin typeface="Arial Narrow" panose="020B0606020202030204" pitchFamily="34" charset="0"/>
              </a:rPr>
              <a:t>Aviso de Privacidad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Resultado de imagen para responsable de datos person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8714" y="4907071"/>
            <a:ext cx="1171235" cy="831020"/>
          </a:xfrm>
          <a:prstGeom prst="rect">
            <a:avLst/>
          </a:prstGeom>
          <a:noFill/>
          <a:ln w="76200">
            <a:solidFill>
              <a:srgbClr val="A689C1"/>
            </a:solidFill>
          </a:ln>
          <a:extLst>
            <a:ext uri="{909E8E84-426E-40DD-AFC4-6F175D3DCCD1}">
              <a14:hiddenFill xmlns:a14="http://schemas.microsoft.com/office/drawing/2010/main">
                <a:solidFill>
                  <a:srgbClr val="FFFFFF"/>
                </a:solidFill>
              </a14:hiddenFill>
            </a:ext>
          </a:extLst>
        </p:spPr>
      </p:pic>
      <p:pic>
        <p:nvPicPr>
          <p:cNvPr id="21" name="Picture 4" descr="Resultado de imagen para finalidad de tratamiento de datos person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2652" y="4861910"/>
            <a:ext cx="1173783" cy="853751"/>
          </a:xfrm>
          <a:prstGeom prst="rect">
            <a:avLst/>
          </a:prstGeom>
          <a:noFill/>
          <a:ln w="76200">
            <a:solidFill>
              <a:srgbClr val="A689C1"/>
            </a:solidFill>
          </a:ln>
          <a:extLst>
            <a:ext uri="{909E8E84-426E-40DD-AFC4-6F175D3DCCD1}">
              <a14:hiddenFill xmlns:a14="http://schemas.microsoft.com/office/drawing/2010/main">
                <a:solidFill>
                  <a:srgbClr val="FFFFFF"/>
                </a:solidFill>
              </a14:hiddenFill>
            </a:ext>
          </a:extLst>
        </p:spPr>
      </p:pic>
      <p:pic>
        <p:nvPicPr>
          <p:cNvPr id="1026" name="Picture 2" descr="Resultado de imagen para transferencia de datos persona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3056" y="4887733"/>
            <a:ext cx="1183909" cy="815859"/>
          </a:xfrm>
          <a:prstGeom prst="rect">
            <a:avLst/>
          </a:prstGeom>
          <a:noFill/>
          <a:ln w="76200">
            <a:solidFill>
              <a:srgbClr val="A689C1"/>
            </a:solidFill>
          </a:ln>
          <a:extLst>
            <a:ext uri="{909E8E84-426E-40DD-AFC4-6F175D3DCCD1}">
              <a14:hiddenFill xmlns:a14="http://schemas.microsoft.com/office/drawing/2010/main">
                <a:solidFill>
                  <a:srgbClr val="FFFFFF"/>
                </a:solidFill>
              </a14:hiddenFill>
            </a:ext>
          </a:extLst>
        </p:spPr>
      </p:pic>
      <p:sp>
        <p:nvSpPr>
          <p:cNvPr id="28" name="Rectángulo 27"/>
          <p:cNvSpPr/>
          <p:nvPr/>
        </p:nvSpPr>
        <p:spPr>
          <a:xfrm>
            <a:off x="885725" y="2258441"/>
            <a:ext cx="2032929" cy="461665"/>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marL="342900" indent="-342900">
              <a:buFont typeface="Wingdings" panose="05000000000000000000" pitchFamily="2" charset="2"/>
              <a:buChar char="ü"/>
            </a:pPr>
            <a:r>
              <a:rPr lang="es-MX" sz="2400" b="1" dirty="0">
                <a:ln/>
                <a:solidFill>
                  <a:schemeClr val="accent3"/>
                </a:solidFill>
                <a:latin typeface="Arial Narrow" panose="020B0606020202030204" pitchFamily="34" charset="0"/>
              </a:rPr>
              <a:t>Simplificado</a:t>
            </a:r>
          </a:p>
        </p:txBody>
      </p:sp>
      <p:sp>
        <p:nvSpPr>
          <p:cNvPr id="29" name="Rectángulo 28"/>
          <p:cNvSpPr/>
          <p:nvPr/>
        </p:nvSpPr>
        <p:spPr>
          <a:xfrm>
            <a:off x="755576" y="2894334"/>
            <a:ext cx="1443024" cy="461665"/>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marL="342900" indent="-342900">
              <a:buFont typeface="Wingdings" panose="05000000000000000000" pitchFamily="2" charset="2"/>
              <a:buChar char="ü"/>
            </a:pPr>
            <a:r>
              <a:rPr lang="es-MX" sz="2400" b="1" dirty="0">
                <a:ln/>
                <a:solidFill>
                  <a:schemeClr val="accent3"/>
                </a:solidFill>
                <a:latin typeface="Arial Narrow" panose="020B0606020202030204" pitchFamily="34" charset="0"/>
              </a:rPr>
              <a:t>Integral</a:t>
            </a:r>
          </a:p>
        </p:txBody>
      </p:sp>
      <p:sp>
        <p:nvSpPr>
          <p:cNvPr id="12" name="Rectángulo 11"/>
          <p:cNvSpPr/>
          <p:nvPr/>
        </p:nvSpPr>
        <p:spPr>
          <a:xfrm>
            <a:off x="1736304" y="3550752"/>
            <a:ext cx="5940660" cy="738664"/>
          </a:xfrm>
          <a:prstGeom prst="rect">
            <a:avLst/>
          </a:prstGeom>
        </p:spPr>
        <p:txBody>
          <a:bodyPr wrap="square">
            <a:spAutoFit/>
          </a:bodyPr>
          <a:lstStyle/>
          <a:p>
            <a:pPr algn="ctr"/>
            <a:r>
              <a:rPr lang="es-MX" b="1" dirty="0">
                <a:latin typeface="Arial Narrow" panose="020B0606020202030204" pitchFamily="34" charset="0"/>
              </a:rPr>
              <a:t>Establecer la existencia y características </a:t>
            </a:r>
          </a:p>
          <a:p>
            <a:pPr algn="ctr"/>
            <a:r>
              <a:rPr lang="es-MX" b="1" dirty="0">
                <a:latin typeface="Arial Narrow" panose="020B0606020202030204" pitchFamily="34" charset="0"/>
              </a:rPr>
              <a:t>principales del </a:t>
            </a:r>
            <a:r>
              <a:rPr lang="es-MX" sz="2400" b="1" dirty="0">
                <a:solidFill>
                  <a:srgbClr val="00B050"/>
                </a:solidFill>
                <a:effectLst>
                  <a:outerShdw blurRad="38100" dist="38100" dir="2700000" algn="tl">
                    <a:srgbClr val="000000">
                      <a:alpha val="43137"/>
                    </a:srgbClr>
                  </a:outerShdw>
                </a:effectLst>
                <a:latin typeface="Arial Narrow" panose="020B0606020202030204" pitchFamily="34" charset="0"/>
              </a:rPr>
              <a:t>tratamiento</a:t>
            </a:r>
          </a:p>
        </p:txBody>
      </p:sp>
      <p:sp>
        <p:nvSpPr>
          <p:cNvPr id="30" name="Rectángulo 29"/>
          <p:cNvSpPr/>
          <p:nvPr/>
        </p:nvSpPr>
        <p:spPr>
          <a:xfrm>
            <a:off x="1684209" y="4450112"/>
            <a:ext cx="1228221" cy="369332"/>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lvl="0"/>
            <a:r>
              <a:rPr lang="es-MX" b="1" dirty="0">
                <a:ln/>
                <a:solidFill>
                  <a:srgbClr val="00B050"/>
                </a:solidFill>
                <a:latin typeface="Arial Narrow" panose="020B0606020202030204" pitchFamily="34" charset="0"/>
              </a:rPr>
              <a:t>Finalidades</a:t>
            </a:r>
            <a:endParaRPr lang="es-MX" sz="2100" b="1" dirty="0">
              <a:ln/>
              <a:solidFill>
                <a:srgbClr val="00B050"/>
              </a:solidFill>
              <a:latin typeface="Arial Narrow" panose="020B0606020202030204" pitchFamily="34" charset="0"/>
            </a:endParaRPr>
          </a:p>
        </p:txBody>
      </p:sp>
      <p:sp>
        <p:nvSpPr>
          <p:cNvPr id="31" name="Rectángulo 30"/>
          <p:cNvSpPr/>
          <p:nvPr/>
        </p:nvSpPr>
        <p:spPr>
          <a:xfrm>
            <a:off x="3581578" y="4496202"/>
            <a:ext cx="2430474" cy="369332"/>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lvl="0"/>
            <a:r>
              <a:rPr lang="es-MX" b="1" dirty="0">
                <a:ln/>
                <a:solidFill>
                  <a:srgbClr val="00B050"/>
                </a:solidFill>
                <a:latin typeface="Arial Narrow" panose="020B0606020202030204" pitchFamily="34" charset="0"/>
              </a:rPr>
              <a:t>Quién es el Responsable</a:t>
            </a:r>
          </a:p>
        </p:txBody>
      </p:sp>
      <p:sp>
        <p:nvSpPr>
          <p:cNvPr id="32" name="Rectángulo 31"/>
          <p:cNvSpPr/>
          <p:nvPr/>
        </p:nvSpPr>
        <p:spPr>
          <a:xfrm>
            <a:off x="6282292" y="4450111"/>
            <a:ext cx="1524007" cy="369332"/>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lvl="0"/>
            <a:r>
              <a:rPr lang="es-MX" b="1" dirty="0">
                <a:ln/>
                <a:solidFill>
                  <a:srgbClr val="00B050"/>
                </a:solidFill>
                <a:latin typeface="Arial Narrow" panose="020B0606020202030204" pitchFamily="34" charset="0"/>
              </a:rPr>
              <a:t>Transferencias</a:t>
            </a:r>
          </a:p>
        </p:txBody>
      </p:sp>
      <p:sp>
        <p:nvSpPr>
          <p:cNvPr id="3" name="Marcador de número de diapositiva 2"/>
          <p:cNvSpPr>
            <a:spLocks noGrp="1"/>
          </p:cNvSpPr>
          <p:nvPr>
            <p:ph type="sldNum" sz="quarter" idx="12"/>
          </p:nvPr>
        </p:nvSpPr>
        <p:spPr/>
        <p:txBody>
          <a:bodyPr/>
          <a:lstStyle/>
          <a:p>
            <a:fld id="{50E2F99C-B5C2-45EA-BEAF-E898FDD661AC}" type="slidenum">
              <a:rPr lang="es-MX" smtClean="0"/>
              <a:t>10</a:t>
            </a:fld>
            <a:endParaRPr lang="es-MX"/>
          </a:p>
        </p:txBody>
      </p:sp>
      <p:sp>
        <p:nvSpPr>
          <p:cNvPr id="2" name="Título 1"/>
          <p:cNvSpPr>
            <a:spLocks noGrp="1"/>
          </p:cNvSpPr>
          <p:nvPr>
            <p:ph type="title" idx="4294967295"/>
          </p:nvPr>
        </p:nvSpPr>
        <p:spPr>
          <a:xfrm>
            <a:off x="853465" y="407249"/>
            <a:ext cx="7886700" cy="690562"/>
          </a:xfrm>
          <a:prstGeom prst="rect">
            <a:avLst/>
          </a:prstGeom>
        </p:spPr>
        <p:txBody>
          <a:bodyPr>
            <a:normAutofit/>
          </a:bodyPr>
          <a:lstStyle/>
          <a:p>
            <a:pPr algn="ctr"/>
            <a:r>
              <a:rPr lang="es-MX" sz="3600" dirty="0">
                <a:solidFill>
                  <a:srgbClr val="E3AA3B"/>
                </a:solidFill>
                <a:effectLst/>
                <a:latin typeface="Arial Narrow" panose="020B0606020202030204" pitchFamily="34" charset="0"/>
              </a:rPr>
              <a:t>Principio de Información</a:t>
            </a:r>
            <a:endParaRPr lang="es-MX" sz="3600" dirty="0">
              <a:solidFill>
                <a:srgbClr val="E3AA3B"/>
              </a:solidFill>
              <a:effectLst/>
            </a:endParaRPr>
          </a:p>
        </p:txBody>
      </p:sp>
      <p:pic>
        <p:nvPicPr>
          <p:cNvPr id="4" name="Imagen 3"/>
          <p:cNvPicPr>
            <a:picLocks noChangeAspect="1"/>
          </p:cNvPicPr>
          <p:nvPr/>
        </p:nvPicPr>
        <p:blipFill>
          <a:blip r:embed="rId6"/>
          <a:stretch>
            <a:fillRect/>
          </a:stretch>
        </p:blipFill>
        <p:spPr>
          <a:xfrm>
            <a:off x="3034549" y="1689173"/>
            <a:ext cx="1607344" cy="1600200"/>
          </a:xfrm>
          <a:prstGeom prst="rect">
            <a:avLst/>
          </a:prstGeom>
        </p:spPr>
      </p:pic>
      <p:sp>
        <p:nvSpPr>
          <p:cNvPr id="5" name="Rectángulo 4"/>
          <p:cNvSpPr/>
          <p:nvPr/>
        </p:nvSpPr>
        <p:spPr>
          <a:xfrm>
            <a:off x="4658526" y="1748498"/>
            <a:ext cx="4244622" cy="1569660"/>
          </a:xfrm>
          <a:prstGeom prst="rect">
            <a:avLst/>
          </a:prstGeom>
        </p:spPr>
        <p:txBody>
          <a:bodyPr wrap="square">
            <a:spAutoFit/>
          </a:bodyPr>
          <a:lstStyle/>
          <a:p>
            <a:pPr algn="just"/>
            <a:r>
              <a:rPr lang="es-ES" sz="1600" dirty="0" smtClean="0">
                <a:latin typeface="Arial" panose="020B0604020202020204" pitchFamily="34" charset="0"/>
                <a:cs typeface="Arial" panose="020B0604020202020204" pitchFamily="34" charset="0"/>
              </a:rPr>
              <a:t>Documento </a:t>
            </a:r>
            <a:r>
              <a:rPr lang="es-ES" sz="1600" dirty="0">
                <a:latin typeface="Arial" panose="020B0604020202020204" pitchFamily="34" charset="0"/>
                <a:cs typeface="Arial" panose="020B0604020202020204" pitchFamily="34" charset="0"/>
              </a:rPr>
              <a:t>a disposición del titular de forma física, electrónica o en cualquier formato generado por el responsable, a partir del momento en el cual se recaben sus datos personales, con el objeto de informarle los propósitos del tratamiento de los mismos.</a:t>
            </a:r>
          </a:p>
        </p:txBody>
      </p:sp>
    </p:spTree>
    <p:extLst>
      <p:ext uri="{BB962C8B-B14F-4D97-AF65-F5344CB8AC3E}">
        <p14:creationId xmlns:p14="http://schemas.microsoft.com/office/powerpoint/2010/main" val="1196817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853465" y="407249"/>
            <a:ext cx="7886700" cy="690562"/>
          </a:xfrm>
          <a:prstGeom prst="rect">
            <a:avLst/>
          </a:prstGeom>
        </p:spPr>
        <p:txBody>
          <a:bodyPr>
            <a:normAutofit/>
          </a:bodyPr>
          <a:lstStyle/>
          <a:p>
            <a:pPr algn="ctr"/>
            <a:r>
              <a:rPr lang="es-MX" sz="3600" dirty="0" smtClean="0">
                <a:solidFill>
                  <a:srgbClr val="E3AA3B"/>
                </a:solidFill>
                <a:effectLst/>
                <a:latin typeface="Arial Narrow" panose="020B0606020202030204" pitchFamily="34" charset="0"/>
              </a:rPr>
              <a:t>Elementos a considerar</a:t>
            </a:r>
            <a:endParaRPr lang="es-MX" sz="3600" dirty="0">
              <a:solidFill>
                <a:srgbClr val="E3AA3B"/>
              </a:solidFill>
              <a:effectLst/>
            </a:endParaRPr>
          </a:p>
        </p:txBody>
      </p:sp>
      <p:sp>
        <p:nvSpPr>
          <p:cNvPr id="6" name="Rectángulo 5"/>
          <p:cNvSpPr/>
          <p:nvPr/>
        </p:nvSpPr>
        <p:spPr>
          <a:xfrm>
            <a:off x="539552" y="1097811"/>
            <a:ext cx="8496944" cy="5016758"/>
          </a:xfrm>
          <a:prstGeom prst="rect">
            <a:avLst/>
          </a:prstGeom>
        </p:spPr>
        <p:txBody>
          <a:bodyPr wrap="square">
            <a:spAutoFit/>
          </a:bodyPr>
          <a:lstStyle/>
          <a:p>
            <a:pPr marL="342900" marR="152400" lvl="0" indent="-342900" algn="just">
              <a:spcAft>
                <a:spcPts val="0"/>
              </a:spcAft>
              <a:buFont typeface="+mj-lt"/>
              <a:buAutoNum type="arabicPeriod"/>
            </a:pPr>
            <a:r>
              <a:rPr lang="es-MX" sz="2000" dirty="0">
                <a:latin typeface="Arial" panose="020B0604020202020204" pitchFamily="34" charset="0"/>
                <a:ea typeface="Times New Roman" panose="02020603050405020304" pitchFamily="18" charset="0"/>
                <a:cs typeface="Arial" panose="020B0604020202020204" pitchFamily="34" charset="0"/>
              </a:rPr>
              <a:t>Conocer la legislación de datos personales.</a:t>
            </a:r>
            <a:endParaRPr lang="es-MX" sz="2000" dirty="0">
              <a:latin typeface="Arial" panose="020B0604020202020204" pitchFamily="34" charset="0"/>
              <a:ea typeface="Calibri" panose="020F0502020204030204" pitchFamily="34" charset="0"/>
              <a:cs typeface="Arial" panose="020B0604020202020204" pitchFamily="34" charset="0"/>
            </a:endParaRPr>
          </a:p>
          <a:p>
            <a:pPr marL="342900" marR="152400" lvl="0" indent="-342900" algn="just">
              <a:spcAft>
                <a:spcPts val="0"/>
              </a:spcAft>
              <a:buFont typeface="+mj-lt"/>
              <a:buAutoNum type="arabicPeriod"/>
            </a:pPr>
            <a:r>
              <a:rPr lang="es-MX" sz="2000" dirty="0">
                <a:latin typeface="Arial" panose="020B0604020202020204" pitchFamily="34" charset="0"/>
                <a:ea typeface="Times New Roman" panose="02020603050405020304" pitchFamily="18" charset="0"/>
                <a:cs typeface="Arial" panose="020B0604020202020204" pitchFamily="34" charset="0"/>
              </a:rPr>
              <a:t>Identificar las actividades o procedimientos en los que recaban, utilizan o tratan los datos personales.</a:t>
            </a:r>
            <a:endParaRPr lang="es-MX" sz="2000" dirty="0">
              <a:latin typeface="Arial" panose="020B0604020202020204" pitchFamily="34" charset="0"/>
              <a:ea typeface="Calibri" panose="020F0502020204030204" pitchFamily="34" charset="0"/>
              <a:cs typeface="Arial" panose="020B0604020202020204" pitchFamily="34" charset="0"/>
            </a:endParaRPr>
          </a:p>
          <a:p>
            <a:pPr marL="342900" marR="152400" lvl="0" indent="-342900" algn="just">
              <a:spcAft>
                <a:spcPts val="0"/>
              </a:spcAft>
              <a:buFont typeface="+mj-lt"/>
              <a:buAutoNum type="arabicPeriod"/>
            </a:pPr>
            <a:r>
              <a:rPr lang="es-MX" sz="2000" dirty="0">
                <a:latin typeface="Arial" panose="020B0604020202020204" pitchFamily="34" charset="0"/>
                <a:ea typeface="Times New Roman" panose="02020603050405020304" pitchFamily="18" charset="0"/>
                <a:cs typeface="Arial" panose="020B0604020202020204" pitchFamily="34" charset="0"/>
              </a:rPr>
              <a:t>Distinguir cómo obtiene los datos personales </a:t>
            </a:r>
            <a:endParaRPr lang="es-MX" sz="2000" dirty="0" smtClean="0">
              <a:latin typeface="Arial" panose="020B0604020202020204" pitchFamily="34" charset="0"/>
              <a:ea typeface="Times New Roman" panose="02020603050405020304" pitchFamily="18" charset="0"/>
              <a:cs typeface="Arial" panose="020B0604020202020204" pitchFamily="34" charset="0"/>
            </a:endParaRPr>
          </a:p>
          <a:p>
            <a:pPr marL="342900" marR="152400" lvl="0" indent="-342900" algn="just">
              <a:spcAft>
                <a:spcPts val="0"/>
              </a:spcAft>
              <a:buFont typeface="+mj-lt"/>
              <a:buAutoNum type="arabicPeriod"/>
            </a:pPr>
            <a:r>
              <a:rPr lang="es-MX" sz="2000" dirty="0" smtClean="0">
                <a:latin typeface="Arial" panose="020B0604020202020204" pitchFamily="34" charset="0"/>
                <a:ea typeface="Times New Roman" panose="02020603050405020304" pitchFamily="18" charset="0"/>
                <a:cs typeface="Arial" panose="020B0604020202020204" pitchFamily="34" charset="0"/>
              </a:rPr>
              <a:t>Identificar </a:t>
            </a:r>
            <a:r>
              <a:rPr lang="es-MX" sz="2000" dirty="0">
                <a:latin typeface="Arial" panose="020B0604020202020204" pitchFamily="34" charset="0"/>
                <a:ea typeface="Times New Roman" panose="02020603050405020304" pitchFamily="18" charset="0"/>
                <a:cs typeface="Arial" panose="020B0604020202020204" pitchFamily="34" charset="0"/>
              </a:rPr>
              <a:t>para que finalidades se utilizan los datos y qué datos son recopilados, en el que deberá considerar que las finalidades deben ser concretas, lícitas, explícitas y legítimas </a:t>
            </a:r>
            <a:r>
              <a:rPr lang="es-MX" sz="2000" dirty="0" smtClean="0">
                <a:latin typeface="Arial" panose="020B0604020202020204" pitchFamily="34" charset="0"/>
                <a:ea typeface="Times New Roman" panose="02020603050405020304" pitchFamily="18" charset="0"/>
                <a:cs typeface="Arial" panose="020B0604020202020204" pitchFamily="34" charset="0"/>
              </a:rPr>
              <a:t>y </a:t>
            </a:r>
            <a:r>
              <a:rPr lang="es-MX" sz="2000" dirty="0">
                <a:latin typeface="Arial" panose="020B0604020202020204" pitchFamily="34" charset="0"/>
                <a:ea typeface="Times New Roman" panose="02020603050405020304" pitchFamily="18" charset="0"/>
                <a:cs typeface="Arial" panose="020B0604020202020204" pitchFamily="34" charset="0"/>
              </a:rPr>
              <a:t>que el tratamiento de los datos se limitará a aquellas que haya expresado en el aviso de privacidad. </a:t>
            </a:r>
            <a:endParaRPr lang="es-MX" sz="2000" dirty="0" smtClean="0">
              <a:latin typeface="Arial" panose="020B0604020202020204" pitchFamily="34" charset="0"/>
              <a:ea typeface="Times New Roman" panose="02020603050405020304" pitchFamily="18" charset="0"/>
              <a:cs typeface="Arial" panose="020B0604020202020204" pitchFamily="34" charset="0"/>
            </a:endParaRPr>
          </a:p>
          <a:p>
            <a:pPr marL="342900" marR="152400" lvl="0" indent="-342900" algn="just">
              <a:spcAft>
                <a:spcPts val="0"/>
              </a:spcAft>
              <a:buFont typeface="+mj-lt"/>
              <a:buAutoNum type="arabicPeriod"/>
            </a:pPr>
            <a:r>
              <a:rPr lang="es-MX" sz="2000" dirty="0" smtClean="0">
                <a:latin typeface="Arial" panose="020B0604020202020204" pitchFamily="34" charset="0"/>
                <a:ea typeface="Times New Roman" panose="02020603050405020304" pitchFamily="18" charset="0"/>
                <a:cs typeface="Arial" panose="020B0604020202020204" pitchFamily="34" charset="0"/>
              </a:rPr>
              <a:t>En </a:t>
            </a:r>
            <a:r>
              <a:rPr lang="es-MX" sz="2000" dirty="0">
                <a:latin typeface="Arial" panose="020B0604020202020204" pitchFamily="34" charset="0"/>
                <a:ea typeface="Times New Roman" panose="02020603050405020304" pitchFamily="18" charset="0"/>
                <a:cs typeface="Arial" panose="020B0604020202020204" pitchFamily="34" charset="0"/>
              </a:rPr>
              <a:t>la descripción de los datos se debe valorar que deben ser aquellos estrictamente necesarios para cumplir con las finalidades.</a:t>
            </a:r>
            <a:endParaRPr lang="es-MX" sz="2000" dirty="0">
              <a:latin typeface="Arial" panose="020B0604020202020204" pitchFamily="34" charset="0"/>
              <a:ea typeface="Calibri" panose="020F0502020204030204" pitchFamily="34" charset="0"/>
              <a:cs typeface="Arial" panose="020B0604020202020204" pitchFamily="34" charset="0"/>
            </a:endParaRPr>
          </a:p>
          <a:p>
            <a:pPr marL="342900" marR="152400" lvl="0" indent="-342900" algn="just">
              <a:spcAft>
                <a:spcPts val="0"/>
              </a:spcAft>
              <a:buFont typeface="+mj-lt"/>
              <a:buAutoNum type="arabicPeriod"/>
            </a:pPr>
            <a:r>
              <a:rPr lang="es-MX" sz="2000" dirty="0">
                <a:latin typeface="Arial" panose="020B0604020202020204" pitchFamily="34" charset="0"/>
                <a:ea typeface="Times New Roman" panose="02020603050405020304" pitchFamily="18" charset="0"/>
                <a:cs typeface="Arial" panose="020B0604020202020204" pitchFamily="34" charset="0"/>
              </a:rPr>
              <a:t>Identificar las transferencias que se realicen distinguiendo aquellas que requieren consentimiento </a:t>
            </a:r>
            <a:endParaRPr lang="es-MX" sz="2000" dirty="0" smtClean="0">
              <a:latin typeface="Arial" panose="020B0604020202020204" pitchFamily="34" charset="0"/>
              <a:ea typeface="Times New Roman" panose="02020603050405020304" pitchFamily="18" charset="0"/>
              <a:cs typeface="Arial" panose="020B0604020202020204" pitchFamily="34" charset="0"/>
            </a:endParaRPr>
          </a:p>
          <a:p>
            <a:pPr marL="342900" marR="152400" lvl="0" indent="-342900" algn="just">
              <a:spcAft>
                <a:spcPts val="0"/>
              </a:spcAft>
              <a:buFont typeface="+mj-lt"/>
              <a:buAutoNum type="arabicPeriod"/>
            </a:pPr>
            <a:r>
              <a:rPr lang="es-MX" sz="2000" dirty="0" smtClean="0">
                <a:latin typeface="Arial" panose="020B0604020202020204" pitchFamily="34" charset="0"/>
                <a:ea typeface="Times New Roman" panose="02020603050405020304" pitchFamily="18" charset="0"/>
                <a:cs typeface="Arial" panose="020B0604020202020204" pitchFamily="34" charset="0"/>
              </a:rPr>
              <a:t>Buscar </a:t>
            </a:r>
            <a:r>
              <a:rPr lang="es-MX" sz="2000" dirty="0">
                <a:latin typeface="Arial" panose="020B0604020202020204" pitchFamily="34" charset="0"/>
                <a:ea typeface="Times New Roman" panose="02020603050405020304" pitchFamily="18" charset="0"/>
                <a:cs typeface="Arial" panose="020B0604020202020204" pitchFamily="34" charset="0"/>
              </a:rPr>
              <a:t>una redacción adecuada según se trate el usuario o población objetivo (incluso previsiones particulares para menores de edad, personas con capacidades diferentes o grupos vulnerables).</a:t>
            </a:r>
            <a:endParaRPr lang="es-MX"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6483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99592" y="1268760"/>
            <a:ext cx="3312368" cy="378565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sz="2400" b="1" dirty="0" smtClean="0">
                <a:latin typeface="Arial" panose="020B0604020202020204" pitchFamily="34" charset="0"/>
                <a:cs typeface="Arial" panose="020B0604020202020204" pitchFamily="34" charset="0"/>
              </a:rPr>
              <a:t>Características</a:t>
            </a:r>
          </a:p>
          <a:p>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smtClean="0">
                <a:latin typeface="Arial" panose="020B0604020202020204" pitchFamily="34" charset="0"/>
                <a:cs typeface="Arial" panose="020B0604020202020204" pitchFamily="34" charset="0"/>
              </a:rPr>
              <a:t>Debe </a:t>
            </a:r>
            <a:r>
              <a:rPr lang="es-ES" dirty="0">
                <a:latin typeface="Arial" panose="020B0604020202020204" pitchFamily="34" charset="0"/>
                <a:cs typeface="Arial" panose="020B0604020202020204" pitchFamily="34" charset="0"/>
              </a:rPr>
              <a:t>ser sencillo;</a:t>
            </a:r>
          </a:p>
          <a:p>
            <a:pPr marL="285750" indent="-285750">
              <a:buFont typeface="Arial" panose="020B0604020202020204" pitchFamily="34" charset="0"/>
              <a:buChar char="•"/>
            </a:pPr>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smtClean="0">
                <a:latin typeface="Arial" panose="020B0604020202020204" pitchFamily="34" charset="0"/>
                <a:cs typeface="Arial" panose="020B0604020202020204" pitchFamily="34" charset="0"/>
              </a:rPr>
              <a:t>Con </a:t>
            </a:r>
            <a:r>
              <a:rPr lang="es-ES" dirty="0">
                <a:latin typeface="Arial" panose="020B0604020202020204" pitchFamily="34" charset="0"/>
                <a:cs typeface="Arial" panose="020B0604020202020204" pitchFamily="34" charset="0"/>
              </a:rPr>
              <a:t>la información necesaria;</a:t>
            </a:r>
          </a:p>
          <a:p>
            <a:pPr marL="285750" indent="-285750">
              <a:buFont typeface="Arial" panose="020B0604020202020204" pitchFamily="34" charset="0"/>
              <a:buChar char="•"/>
            </a:pPr>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smtClean="0">
                <a:latin typeface="Arial" panose="020B0604020202020204" pitchFamily="34" charset="0"/>
                <a:cs typeface="Arial" panose="020B0604020202020204" pitchFamily="34" charset="0"/>
              </a:rPr>
              <a:t>Expresado </a:t>
            </a:r>
            <a:r>
              <a:rPr lang="es-ES" dirty="0">
                <a:latin typeface="Arial" panose="020B0604020202020204" pitchFamily="34" charset="0"/>
                <a:cs typeface="Arial" panose="020B0604020202020204" pitchFamily="34" charset="0"/>
              </a:rPr>
              <a:t>en lenguaje claro; y</a:t>
            </a:r>
          </a:p>
          <a:p>
            <a:pPr marL="285750" indent="-285750">
              <a:buFont typeface="Arial" panose="020B0604020202020204" pitchFamily="34" charset="0"/>
              <a:buChar char="•"/>
            </a:pPr>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smtClean="0">
                <a:latin typeface="Arial" panose="020B0604020202020204" pitchFamily="34" charset="0"/>
                <a:cs typeface="Arial" panose="020B0604020202020204" pitchFamily="34" charset="0"/>
              </a:rPr>
              <a:t>Con </a:t>
            </a:r>
            <a:r>
              <a:rPr lang="es-ES" dirty="0">
                <a:latin typeface="Arial" panose="020B0604020202020204" pitchFamily="34" charset="0"/>
                <a:cs typeface="Arial" panose="020B0604020202020204" pitchFamily="34" charset="0"/>
              </a:rPr>
              <a:t>una estructura y diseño que facilite su comprensión.</a:t>
            </a:r>
          </a:p>
        </p:txBody>
      </p:sp>
      <p:sp>
        <p:nvSpPr>
          <p:cNvPr id="5" name="Rectángulo 4"/>
          <p:cNvSpPr/>
          <p:nvPr/>
        </p:nvSpPr>
        <p:spPr>
          <a:xfrm>
            <a:off x="4561952" y="1268760"/>
            <a:ext cx="4114504" cy="489364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S" sz="2400" b="1" dirty="0" smtClean="0">
                <a:latin typeface="Arial" panose="020B0604020202020204" pitchFamily="34" charset="0"/>
                <a:cs typeface="Arial" panose="020B0604020202020204" pitchFamily="34" charset="0"/>
              </a:rPr>
              <a:t>Prohibiciones</a:t>
            </a:r>
          </a:p>
          <a:p>
            <a:endParaRPr lang="es-E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dirty="0" smtClean="0">
                <a:latin typeface="Arial" panose="020B0604020202020204" pitchFamily="34" charset="0"/>
                <a:cs typeface="Arial" panose="020B0604020202020204" pitchFamily="34" charset="0"/>
              </a:rPr>
              <a:t>Usar </a:t>
            </a:r>
            <a:r>
              <a:rPr lang="es-ES" dirty="0">
                <a:latin typeface="Arial" panose="020B0604020202020204" pitchFamily="34" charset="0"/>
                <a:cs typeface="Arial" panose="020B0604020202020204" pitchFamily="34" charset="0"/>
              </a:rPr>
              <a:t>frases inexactas, ambiguas o vagas;</a:t>
            </a:r>
          </a:p>
          <a:p>
            <a:pPr marL="285750" indent="-285750" algn="just">
              <a:buFont typeface="Arial" panose="020B0604020202020204" pitchFamily="34" charset="0"/>
              <a:buChar char="•"/>
            </a:pPr>
            <a:endParaRPr lang="es-E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dirty="0" smtClean="0">
                <a:latin typeface="Arial" panose="020B0604020202020204" pitchFamily="34" charset="0"/>
                <a:cs typeface="Arial" panose="020B0604020202020204" pitchFamily="34" charset="0"/>
              </a:rPr>
              <a:t>Incluir </a:t>
            </a:r>
            <a:r>
              <a:rPr lang="es-ES" dirty="0">
                <a:latin typeface="Arial" panose="020B0604020202020204" pitchFamily="34" charset="0"/>
                <a:cs typeface="Arial" panose="020B0604020202020204" pitchFamily="34" charset="0"/>
              </a:rPr>
              <a:t>textos o formatos que induzcan al titular a elegir una opción en específico;</a:t>
            </a:r>
          </a:p>
          <a:p>
            <a:pPr marL="285750" indent="-285750" algn="just">
              <a:buFont typeface="Arial" panose="020B0604020202020204" pitchFamily="34" charset="0"/>
              <a:buChar char="•"/>
            </a:pPr>
            <a:endParaRPr lang="es-E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dirty="0" smtClean="0">
                <a:latin typeface="Arial" panose="020B0604020202020204" pitchFamily="34" charset="0"/>
                <a:cs typeface="Arial" panose="020B0604020202020204" pitchFamily="34" charset="0"/>
              </a:rPr>
              <a:t>Marcar </a:t>
            </a:r>
            <a:r>
              <a:rPr lang="es-ES" dirty="0">
                <a:latin typeface="Arial" panose="020B0604020202020204" pitchFamily="34" charset="0"/>
                <a:cs typeface="Arial" panose="020B0604020202020204" pitchFamily="34" charset="0"/>
              </a:rPr>
              <a:t>previamente casillas, en caso de que éstas se incluyan para que el titular otorgue su consentimiento; y</a:t>
            </a:r>
          </a:p>
          <a:p>
            <a:pPr marL="285750" indent="-285750" algn="just">
              <a:buFont typeface="Arial" panose="020B0604020202020204" pitchFamily="34" charset="0"/>
              <a:buChar char="•"/>
            </a:pPr>
            <a:endParaRPr lang="es-E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dirty="0" smtClean="0">
                <a:latin typeface="Arial" panose="020B0604020202020204" pitchFamily="34" charset="0"/>
                <a:cs typeface="Arial" panose="020B0604020202020204" pitchFamily="34" charset="0"/>
              </a:rPr>
              <a:t>Remitir </a:t>
            </a:r>
            <a:r>
              <a:rPr lang="es-ES" dirty="0">
                <a:latin typeface="Arial" panose="020B0604020202020204" pitchFamily="34" charset="0"/>
                <a:cs typeface="Arial" panose="020B0604020202020204" pitchFamily="34" charset="0"/>
              </a:rPr>
              <a:t>a textos o documentos que no estén disponibles para el titular en el aviso de privacidad. </a:t>
            </a:r>
          </a:p>
        </p:txBody>
      </p:sp>
      <p:sp>
        <p:nvSpPr>
          <p:cNvPr id="6" name="Título 2"/>
          <p:cNvSpPr txBox="1">
            <a:spLocks/>
          </p:cNvSpPr>
          <p:nvPr/>
        </p:nvSpPr>
        <p:spPr>
          <a:xfrm>
            <a:off x="1763688" y="218158"/>
            <a:ext cx="6266696" cy="690562"/>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MX" sz="3600" dirty="0" smtClean="0">
                <a:solidFill>
                  <a:srgbClr val="E3AA3B"/>
                </a:solidFill>
                <a:effectLst/>
                <a:latin typeface="Arial Narrow" panose="020B0606020202030204" pitchFamily="34" charset="0"/>
              </a:rPr>
              <a:t>Aviso de privacidad</a:t>
            </a:r>
            <a:endParaRPr lang="es-MX" sz="3600" dirty="0">
              <a:solidFill>
                <a:srgbClr val="E3AA3B"/>
              </a:solidFill>
              <a:effectLst/>
            </a:endParaRPr>
          </a:p>
        </p:txBody>
      </p:sp>
    </p:spTree>
    <p:extLst>
      <p:ext uri="{BB962C8B-B14F-4D97-AF65-F5344CB8AC3E}">
        <p14:creationId xmlns:p14="http://schemas.microsoft.com/office/powerpoint/2010/main" val="1435295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009812371"/>
              </p:ext>
            </p:extLst>
          </p:nvPr>
        </p:nvGraphicFramePr>
        <p:xfrm>
          <a:off x="1115616" y="1905316"/>
          <a:ext cx="7200800" cy="3925824"/>
        </p:xfrm>
        <a:graphic>
          <a:graphicData uri="http://schemas.openxmlformats.org/drawingml/2006/table">
            <a:tbl>
              <a:tblPr firstRow="1" firstCol="1" bandRow="1">
                <a:tableStyleId>{5C22544A-7EE6-4342-B048-85BDC9FD1C3A}</a:tableStyleId>
              </a:tblPr>
              <a:tblGrid>
                <a:gridCol w="1734662"/>
                <a:gridCol w="5466138"/>
              </a:tblGrid>
              <a:tr h="0">
                <a:tc>
                  <a:txBody>
                    <a:bodyPr/>
                    <a:lstStyle/>
                    <a:p>
                      <a:pPr marR="152400" algn="ctr">
                        <a:lnSpc>
                          <a:spcPct val="115000"/>
                        </a:lnSpc>
                        <a:spcAft>
                          <a:spcPts val="0"/>
                        </a:spcAft>
                      </a:pPr>
                      <a:r>
                        <a:rPr lang="es-MX" sz="1600">
                          <a:solidFill>
                            <a:schemeClr val="tx1"/>
                          </a:solidFill>
                          <a:effectLst/>
                          <a:latin typeface="Arial" panose="020B0604020202020204" pitchFamily="34" charset="0"/>
                          <a:cs typeface="Arial" panose="020B0604020202020204" pitchFamily="34" charset="0"/>
                        </a:rPr>
                        <a:t>Tipo de medio de difusión</a:t>
                      </a:r>
                      <a:endParaRPr lang="es-MX"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52400" algn="ctr">
                        <a:lnSpc>
                          <a:spcPct val="115000"/>
                        </a:lnSpc>
                        <a:spcAft>
                          <a:spcPts val="0"/>
                        </a:spcAft>
                      </a:pPr>
                      <a:r>
                        <a:rPr lang="es-MX" sz="1600">
                          <a:solidFill>
                            <a:schemeClr val="tx1"/>
                          </a:solidFill>
                          <a:effectLst/>
                          <a:latin typeface="Arial" panose="020B0604020202020204" pitchFamily="34" charset="0"/>
                          <a:cs typeface="Arial" panose="020B0604020202020204" pitchFamily="34" charset="0"/>
                        </a:rPr>
                        <a:t>Descripción</a:t>
                      </a:r>
                      <a:endParaRPr lang="es-MX"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R="152400" algn="ctr">
                        <a:lnSpc>
                          <a:spcPct val="115000"/>
                        </a:lnSpc>
                        <a:spcAft>
                          <a:spcPts val="0"/>
                        </a:spcAft>
                      </a:pPr>
                      <a:r>
                        <a:rPr lang="es-MX" sz="1600">
                          <a:solidFill>
                            <a:schemeClr val="tx1"/>
                          </a:solidFill>
                          <a:effectLst/>
                          <a:latin typeface="Arial" panose="020B0604020202020204" pitchFamily="34" charset="0"/>
                          <a:cs typeface="Arial" panose="020B0604020202020204" pitchFamily="34" charset="0"/>
                        </a:rPr>
                        <a:t>Físicos</a:t>
                      </a:r>
                      <a:endParaRPr lang="es-MX"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52400" algn="just">
                        <a:lnSpc>
                          <a:spcPct val="115000"/>
                        </a:lnSpc>
                        <a:spcAft>
                          <a:spcPts val="0"/>
                        </a:spcAft>
                      </a:pPr>
                      <a:r>
                        <a:rPr lang="es-MX" sz="1600" dirty="0">
                          <a:solidFill>
                            <a:schemeClr val="tx1"/>
                          </a:solidFill>
                          <a:effectLst/>
                          <a:latin typeface="Arial" panose="020B0604020202020204" pitchFamily="34" charset="0"/>
                          <a:cs typeface="Arial" panose="020B0604020202020204" pitchFamily="34" charset="0"/>
                        </a:rPr>
                        <a:t>Entrega individual del aviso, colocar letrero o anuncio, inserción del aviso en formato o documento por el que se recolecte el dato </a:t>
                      </a:r>
                      <a:r>
                        <a:rPr lang="es-MX" sz="1600" dirty="0" smtClean="0">
                          <a:solidFill>
                            <a:schemeClr val="tx1"/>
                          </a:solidFill>
                          <a:effectLst/>
                          <a:latin typeface="Arial" panose="020B0604020202020204" pitchFamily="34" charset="0"/>
                          <a:cs typeface="Arial" panose="020B0604020202020204" pitchFamily="34" charset="0"/>
                        </a:rPr>
                        <a:t>personal.</a:t>
                      </a:r>
                      <a:endParaRPr lang="es-MX"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R="152400" algn="ctr">
                        <a:lnSpc>
                          <a:spcPct val="115000"/>
                        </a:lnSpc>
                        <a:spcAft>
                          <a:spcPts val="0"/>
                        </a:spcAft>
                      </a:pPr>
                      <a:r>
                        <a:rPr lang="es-MX" sz="1600">
                          <a:solidFill>
                            <a:schemeClr val="tx1"/>
                          </a:solidFill>
                          <a:effectLst/>
                          <a:latin typeface="Arial" panose="020B0604020202020204" pitchFamily="34" charset="0"/>
                          <a:cs typeface="Arial" panose="020B0604020202020204" pitchFamily="34" charset="0"/>
                        </a:rPr>
                        <a:t>Electrónicos</a:t>
                      </a:r>
                      <a:endParaRPr lang="es-MX"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52400" algn="just">
                        <a:lnSpc>
                          <a:spcPct val="115000"/>
                        </a:lnSpc>
                        <a:spcAft>
                          <a:spcPts val="0"/>
                        </a:spcAft>
                      </a:pPr>
                      <a:r>
                        <a:rPr lang="es-MX" sz="1600">
                          <a:solidFill>
                            <a:schemeClr val="tx1"/>
                          </a:solidFill>
                          <a:effectLst/>
                          <a:latin typeface="Arial" panose="020B0604020202020204" pitchFamily="34" charset="0"/>
                          <a:cs typeface="Arial" panose="020B0604020202020204" pitchFamily="34" charset="0"/>
                        </a:rPr>
                        <a:t>Correo electrónico, inserción en la plataforma o sistema electrónico que se utilice, Internet, o la tecnología que así lo permita tomando en consideración las prohibiciones.</a:t>
                      </a:r>
                      <a:endParaRPr lang="es-MX"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R="152400" algn="ctr">
                        <a:lnSpc>
                          <a:spcPct val="115000"/>
                        </a:lnSpc>
                        <a:spcAft>
                          <a:spcPts val="0"/>
                        </a:spcAft>
                      </a:pPr>
                      <a:r>
                        <a:rPr lang="es-MX" sz="1600">
                          <a:solidFill>
                            <a:schemeClr val="tx1"/>
                          </a:solidFill>
                          <a:effectLst/>
                          <a:latin typeface="Arial" panose="020B0604020202020204" pitchFamily="34" charset="0"/>
                          <a:cs typeface="Arial" panose="020B0604020202020204" pitchFamily="34" charset="0"/>
                        </a:rPr>
                        <a:t>Sonoros</a:t>
                      </a:r>
                      <a:endParaRPr lang="es-MX"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52400" algn="just">
                        <a:lnSpc>
                          <a:spcPct val="115000"/>
                        </a:lnSpc>
                        <a:spcAft>
                          <a:spcPts val="0"/>
                        </a:spcAft>
                      </a:pPr>
                      <a:r>
                        <a:rPr lang="es-MX" sz="1600">
                          <a:solidFill>
                            <a:schemeClr val="tx1"/>
                          </a:solidFill>
                          <a:effectLst/>
                          <a:latin typeface="Arial" panose="020B0604020202020204" pitchFamily="34" charset="0"/>
                          <a:cs typeface="Arial" panose="020B0604020202020204" pitchFamily="34" charset="0"/>
                        </a:rPr>
                        <a:t>A través de los servidores públicos o personal que brinde atención al público de forma directa o vía telefónica por grabaciones previamente establecidas.</a:t>
                      </a:r>
                      <a:endParaRPr lang="es-MX"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R="152400" algn="ctr">
                        <a:lnSpc>
                          <a:spcPct val="115000"/>
                        </a:lnSpc>
                        <a:spcAft>
                          <a:spcPts val="0"/>
                        </a:spcAft>
                      </a:pPr>
                      <a:r>
                        <a:rPr lang="es-MX" sz="1600">
                          <a:solidFill>
                            <a:schemeClr val="tx1"/>
                          </a:solidFill>
                          <a:effectLst/>
                          <a:latin typeface="Arial" panose="020B0604020202020204" pitchFamily="34" charset="0"/>
                          <a:cs typeface="Arial" panose="020B0604020202020204" pitchFamily="34" charset="0"/>
                        </a:rPr>
                        <a:t>Ópticos o visuales</a:t>
                      </a:r>
                      <a:endParaRPr lang="es-MX"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52400" algn="just">
                        <a:lnSpc>
                          <a:spcPct val="115000"/>
                        </a:lnSpc>
                        <a:spcAft>
                          <a:spcPts val="0"/>
                        </a:spcAft>
                      </a:pPr>
                      <a:r>
                        <a:rPr lang="es-MX" sz="1600" dirty="0">
                          <a:solidFill>
                            <a:schemeClr val="tx1"/>
                          </a:solidFill>
                          <a:effectLst/>
                          <a:latin typeface="Arial" panose="020B0604020202020204" pitchFamily="34" charset="0"/>
                          <a:cs typeface="Arial" panose="020B0604020202020204" pitchFamily="34" charset="0"/>
                        </a:rPr>
                        <a:t>Proyección en pantallas o difusión de </a:t>
                      </a:r>
                      <a:r>
                        <a:rPr lang="es-MX" sz="1600" dirty="0" smtClean="0">
                          <a:solidFill>
                            <a:schemeClr val="tx1"/>
                          </a:solidFill>
                          <a:effectLst/>
                          <a:latin typeface="Arial" panose="020B0604020202020204" pitchFamily="34" charset="0"/>
                          <a:cs typeface="Arial" panose="020B0604020202020204" pitchFamily="34" charset="0"/>
                        </a:rPr>
                        <a:t>carteles.</a:t>
                      </a:r>
                      <a:endParaRPr lang="es-MX"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7" name="Rectángulo 6"/>
          <p:cNvSpPr/>
          <p:nvPr/>
        </p:nvSpPr>
        <p:spPr>
          <a:xfrm>
            <a:off x="953852" y="116632"/>
            <a:ext cx="7236296" cy="1754326"/>
          </a:xfrm>
          <a:prstGeom prst="rect">
            <a:avLst/>
          </a:prstGeom>
        </p:spPr>
        <p:txBody>
          <a:bodyPr wrap="square">
            <a:spAutoFit/>
          </a:bodyPr>
          <a:lstStyle/>
          <a:p>
            <a:pPr algn="ctr"/>
            <a:r>
              <a:rPr lang="es-ES" sz="3600" b="1" dirty="0" smtClean="0">
                <a:solidFill>
                  <a:srgbClr val="E3AA3B"/>
                </a:solidFill>
                <a:latin typeface="Arial Narrow" panose="020B0606020202030204" pitchFamily="34" charset="0"/>
              </a:rPr>
              <a:t>Medios </a:t>
            </a:r>
            <a:r>
              <a:rPr lang="es-ES" sz="3600" b="1" dirty="0">
                <a:solidFill>
                  <a:srgbClr val="E3AA3B"/>
                </a:solidFill>
                <a:latin typeface="Arial Narrow" panose="020B0606020202030204" pitchFamily="34" charset="0"/>
              </a:rPr>
              <a:t>que se puede utilizar para difundir o dar a conocer el aviso de </a:t>
            </a:r>
            <a:r>
              <a:rPr lang="es-ES" sz="3600" b="1" dirty="0" smtClean="0">
                <a:solidFill>
                  <a:srgbClr val="E3AA3B"/>
                </a:solidFill>
                <a:latin typeface="Arial Narrow" panose="020B0606020202030204" pitchFamily="34" charset="0"/>
              </a:rPr>
              <a:t>privacidad</a:t>
            </a:r>
            <a:endParaRPr lang="es-ES" sz="3600" b="1" dirty="0">
              <a:solidFill>
                <a:srgbClr val="E3AA3B"/>
              </a:solidFill>
              <a:latin typeface="Arial Narrow" panose="020B0606020202030204" pitchFamily="34" charset="0"/>
            </a:endParaRPr>
          </a:p>
        </p:txBody>
      </p:sp>
    </p:spTree>
    <p:extLst>
      <p:ext uri="{BB962C8B-B14F-4D97-AF65-F5344CB8AC3E}">
        <p14:creationId xmlns:p14="http://schemas.microsoft.com/office/powerpoint/2010/main" val="3954150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p:txBody>
          <a:bodyPr/>
          <a:lstStyle/>
          <a:p>
            <a:pPr algn="ctr"/>
            <a:r>
              <a:rPr lang="es-MX" dirty="0" smtClean="0">
                <a:solidFill>
                  <a:srgbClr val="FFC000"/>
                </a:solidFill>
              </a:rPr>
              <a:t>Letrero</a:t>
            </a:r>
            <a:endParaRPr lang="es-MX" dirty="0">
              <a:solidFill>
                <a:srgbClr val="FFC000"/>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27" y="980728"/>
            <a:ext cx="7860498" cy="5738462"/>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5356" y="1124745"/>
            <a:ext cx="1265180" cy="1512168"/>
          </a:xfrm>
          <a:prstGeom prst="rect">
            <a:avLst/>
          </a:prstGeom>
        </p:spPr>
      </p:pic>
      <p:sp>
        <p:nvSpPr>
          <p:cNvPr id="7" name="Flecha abajo 6"/>
          <p:cNvSpPr/>
          <p:nvPr/>
        </p:nvSpPr>
        <p:spPr>
          <a:xfrm rot="2477059">
            <a:off x="6652362" y="64431"/>
            <a:ext cx="792088"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950926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634331" y="845875"/>
            <a:ext cx="4032448" cy="57964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3" name="Subtítulo 2"/>
          <p:cNvSpPr>
            <a:spLocks noGrp="1"/>
          </p:cNvSpPr>
          <p:nvPr>
            <p:ph type="subTitle" idx="13"/>
          </p:nvPr>
        </p:nvSpPr>
        <p:spPr>
          <a:xfrm>
            <a:off x="755576" y="141064"/>
            <a:ext cx="8229600" cy="767656"/>
          </a:xfrm>
        </p:spPr>
        <p:txBody>
          <a:bodyPr/>
          <a:lstStyle/>
          <a:p>
            <a:pPr algn="ctr"/>
            <a:r>
              <a:rPr lang="es-MX" dirty="0" smtClean="0">
                <a:solidFill>
                  <a:srgbClr val="FFC000"/>
                </a:solidFill>
              </a:rPr>
              <a:t>Incorporado a un formato impreso</a:t>
            </a:r>
            <a:endParaRPr lang="es-MX" dirty="0">
              <a:solidFill>
                <a:srgbClr val="FFC00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202874971"/>
              </p:ext>
            </p:extLst>
          </p:nvPr>
        </p:nvGraphicFramePr>
        <p:xfrm>
          <a:off x="886360" y="1484784"/>
          <a:ext cx="3528390" cy="1549544"/>
        </p:xfrm>
        <a:graphic>
          <a:graphicData uri="http://schemas.openxmlformats.org/drawingml/2006/table">
            <a:tbl>
              <a:tblPr firstRow="1" bandRow="1">
                <a:tableStyleId>{5C22544A-7EE6-4342-B048-85BDC9FD1C3A}</a:tableStyleId>
              </a:tblPr>
              <a:tblGrid>
                <a:gridCol w="1176130"/>
                <a:gridCol w="1488165"/>
                <a:gridCol w="864095"/>
              </a:tblGrid>
              <a:tr h="370840">
                <a:tc>
                  <a:txBody>
                    <a:bodyPr/>
                    <a:lstStyle/>
                    <a:p>
                      <a:r>
                        <a:rPr lang="es-MX" sz="1400" dirty="0" smtClean="0"/>
                        <a:t>Nombre</a:t>
                      </a:r>
                      <a:endParaRPr lang="es-MX" sz="1400" dirty="0"/>
                    </a:p>
                  </a:txBody>
                  <a:tcPr/>
                </a:tc>
                <a:tc>
                  <a:txBody>
                    <a:bodyPr/>
                    <a:lstStyle/>
                    <a:p>
                      <a:r>
                        <a:rPr lang="es-MX" sz="1400" dirty="0" smtClean="0"/>
                        <a:t>procedencia</a:t>
                      </a:r>
                      <a:endParaRPr lang="es-MX" sz="1400" dirty="0"/>
                    </a:p>
                  </a:txBody>
                  <a:tcPr/>
                </a:tc>
                <a:tc>
                  <a:txBody>
                    <a:bodyPr/>
                    <a:lstStyle/>
                    <a:p>
                      <a:r>
                        <a:rPr lang="es-MX" sz="1400" dirty="0" smtClean="0"/>
                        <a:t>firma</a:t>
                      </a:r>
                      <a:endParaRPr lang="es-MX" sz="1400" dirty="0"/>
                    </a:p>
                  </a:txBody>
                  <a:tcPr/>
                </a:tc>
              </a:tr>
              <a:tr h="437024">
                <a:tc>
                  <a:txBody>
                    <a:bodyPr/>
                    <a:lstStyle/>
                    <a:p>
                      <a:endParaRPr lang="es-MX"/>
                    </a:p>
                  </a:txBody>
                  <a:tcPr/>
                </a:tc>
                <a:tc>
                  <a:txBody>
                    <a:bodyPr/>
                    <a:lstStyle/>
                    <a:p>
                      <a:endParaRPr lang="es-MX"/>
                    </a:p>
                  </a:txBody>
                  <a:tcPr/>
                </a:tc>
                <a:tc>
                  <a:txBody>
                    <a:bodyPr/>
                    <a:lstStyle/>
                    <a:p>
                      <a:endParaRPr lang="es-MX"/>
                    </a:p>
                  </a:txBody>
                  <a:tcPr/>
                </a:tc>
              </a:tr>
              <a:tr h="370840">
                <a:tc>
                  <a:txBody>
                    <a:bodyPr/>
                    <a:lstStyle/>
                    <a:p>
                      <a:endParaRPr lang="es-MX" dirty="0"/>
                    </a:p>
                  </a:txBody>
                  <a:tcPr/>
                </a:tc>
                <a:tc>
                  <a:txBody>
                    <a:bodyPr/>
                    <a:lstStyle/>
                    <a:p>
                      <a:endParaRPr lang="es-MX"/>
                    </a:p>
                  </a:txBody>
                  <a:tcPr/>
                </a:tc>
                <a:tc>
                  <a:txBody>
                    <a:bodyPr/>
                    <a:lstStyle/>
                    <a:p>
                      <a:endParaRPr lang="es-MX"/>
                    </a:p>
                  </a:txBody>
                  <a:tcPr/>
                </a:tc>
              </a:tr>
              <a:tr h="370840">
                <a:tc>
                  <a:txBody>
                    <a:bodyPr/>
                    <a:lstStyle/>
                    <a:p>
                      <a:endParaRPr lang="es-MX"/>
                    </a:p>
                  </a:txBody>
                  <a:tcPr/>
                </a:tc>
                <a:tc>
                  <a:txBody>
                    <a:bodyPr/>
                    <a:lstStyle/>
                    <a:p>
                      <a:endParaRPr lang="es-MX"/>
                    </a:p>
                  </a:txBody>
                  <a:tcPr/>
                </a:tc>
                <a:tc>
                  <a:txBody>
                    <a:bodyPr/>
                    <a:lstStyle/>
                    <a:p>
                      <a:endParaRPr lang="es-MX" dirty="0"/>
                    </a:p>
                  </a:txBody>
                  <a:tcPr/>
                </a:tc>
              </a:tr>
            </a:tbl>
          </a:graphicData>
        </a:graphic>
      </p:graphicFrame>
      <p:sp>
        <p:nvSpPr>
          <p:cNvPr id="4" name="CuadroTexto 3"/>
          <p:cNvSpPr txBox="1"/>
          <p:nvPr/>
        </p:nvSpPr>
        <p:spPr>
          <a:xfrm>
            <a:off x="978496" y="966213"/>
            <a:ext cx="3528392" cy="369332"/>
          </a:xfrm>
          <a:prstGeom prst="rect">
            <a:avLst/>
          </a:prstGeom>
          <a:noFill/>
        </p:spPr>
        <p:txBody>
          <a:bodyPr wrap="square" rtlCol="0">
            <a:spAutoFit/>
          </a:bodyPr>
          <a:lstStyle/>
          <a:p>
            <a:r>
              <a:rPr lang="es-MX" b="1" dirty="0" smtClean="0">
                <a:latin typeface="Arial" panose="020B0604020202020204" pitchFamily="34" charset="0"/>
                <a:cs typeface="Arial" panose="020B0604020202020204" pitchFamily="34" charset="0"/>
              </a:rPr>
              <a:t>Lista de asistencia a cursos</a:t>
            </a:r>
            <a:endParaRPr lang="es-MX" b="1" dirty="0">
              <a:latin typeface="Arial" panose="020B0604020202020204" pitchFamily="34" charset="0"/>
              <a:cs typeface="Arial" panose="020B0604020202020204" pitchFamily="34" charset="0"/>
            </a:endParaRPr>
          </a:p>
        </p:txBody>
      </p:sp>
      <p:sp>
        <p:nvSpPr>
          <p:cNvPr id="8" name="CuadroTexto 7"/>
          <p:cNvSpPr txBox="1"/>
          <p:nvPr/>
        </p:nvSpPr>
        <p:spPr>
          <a:xfrm>
            <a:off x="821236" y="3300616"/>
            <a:ext cx="3816423" cy="3416320"/>
          </a:xfrm>
          <a:prstGeom prst="rect">
            <a:avLst/>
          </a:prstGeom>
          <a:noFill/>
        </p:spPr>
        <p:txBody>
          <a:bodyPr wrap="square" rtlCol="0">
            <a:spAutoFit/>
          </a:bodyPr>
          <a:lstStyle/>
          <a:p>
            <a:r>
              <a:rPr lang="es-MX" b="1" dirty="0" smtClean="0">
                <a:latin typeface="Arial" panose="020B0604020202020204" pitchFamily="34" charset="0"/>
                <a:cs typeface="Arial" panose="020B0604020202020204" pitchFamily="34" charset="0"/>
              </a:rPr>
              <a:t>Aviso de privacidad simplificado o integral.</a:t>
            </a:r>
          </a:p>
          <a:p>
            <a:endParaRPr lang="es-MX" dirty="0"/>
          </a:p>
          <a:p>
            <a:r>
              <a:rPr lang="es-MX" dirty="0" smtClean="0"/>
              <a:t>xxxxxxxxxxxxxxxxxxxxxxxxxxxxxxxxxxxxxxxxxxxxxxxxxxxxxxxxxxxxxxxxxxxxxxxxxxxxxxxxxxxxxxxxxxxxxxxxxxxxxxxxxxxxxxxxxxxxxxxxxxxxxxxxxxxxxxxxxxxxxxxxxxxxxxxxxxxxxxxxxxxxxxxxxxxxxxxxxxxxxxxxxxxxxxxxxxxxxxxxxxxxxxxxxxxxxxxxxxxxxxxxxxxxxxxxxx</a:t>
            </a:r>
            <a:endParaRPr lang="es-MX" dirty="0"/>
          </a:p>
        </p:txBody>
      </p:sp>
      <p:sp>
        <p:nvSpPr>
          <p:cNvPr id="10" name="Rectángulo 9"/>
          <p:cNvSpPr/>
          <p:nvPr/>
        </p:nvSpPr>
        <p:spPr>
          <a:xfrm>
            <a:off x="4880518" y="877298"/>
            <a:ext cx="4032448" cy="57964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dirty="0"/>
          </a:p>
          <a:p>
            <a:pPr algn="ctr"/>
            <a:endParaRPr lang="es-MX" dirty="0" smtClean="0"/>
          </a:p>
          <a:p>
            <a:pPr algn="ctr"/>
            <a:endParaRPr lang="es-MX" dirty="0"/>
          </a:p>
          <a:p>
            <a:pPr algn="ctr"/>
            <a:endParaRPr lang="es-MX" dirty="0" smtClean="0"/>
          </a:p>
          <a:p>
            <a:pPr algn="ctr"/>
            <a:endParaRPr lang="es-MX" dirty="0" smtClean="0"/>
          </a:p>
          <a:p>
            <a:pPr algn="ctr"/>
            <a:r>
              <a:rPr lang="es-MX" dirty="0" smtClean="0"/>
              <a:t>}</a:t>
            </a:r>
          </a:p>
          <a:p>
            <a:pPr algn="ctr"/>
            <a:endParaRPr lang="es-MX" dirty="0"/>
          </a:p>
          <a:p>
            <a:pPr algn="ctr"/>
            <a:endParaRPr lang="es-MX" dirty="0" smtClean="0"/>
          </a:p>
          <a:p>
            <a:pPr algn="ctr"/>
            <a:endParaRPr lang="es-MX" dirty="0"/>
          </a:p>
          <a:p>
            <a:pPr algn="ctr"/>
            <a:endParaRPr lang="es-MX" dirty="0" smtClean="0"/>
          </a:p>
          <a:p>
            <a:pPr algn="ctr"/>
            <a:endParaRPr lang="es-MX" dirty="0"/>
          </a:p>
          <a:p>
            <a:pPr algn="ctr"/>
            <a:endParaRPr lang="es-MX" dirty="0" smtClean="0"/>
          </a:p>
          <a:p>
            <a:pPr algn="ctr"/>
            <a:r>
              <a:rPr lang="es-MX" b="1" dirty="0" smtClean="0"/>
              <a:t>Aviso de privacidad simplificado o integral: XXXXXXXXXXXXXXXXXXXXXXXXXXXXXXXXXXXXXXXXXXXXXXXXXXXXXXXXXXXXXXXXXXXXXXXXXXXXXXXXXXXXXXXXXXXXXXXXXXXXXXXXXXXXXXXXXXXXXXXXXXXXXX</a:t>
            </a:r>
            <a:endParaRPr lang="es-MX" b="1" dirty="0"/>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0477" y="1172547"/>
            <a:ext cx="3171000" cy="2887634"/>
          </a:xfrm>
          <a:prstGeom prst="rect">
            <a:avLst/>
          </a:prstGeom>
        </p:spPr>
      </p:pic>
      <p:sp>
        <p:nvSpPr>
          <p:cNvPr id="12" name="Flecha abajo 11"/>
          <p:cNvSpPr/>
          <p:nvPr/>
        </p:nvSpPr>
        <p:spPr>
          <a:xfrm rot="3995221">
            <a:off x="3029736" y="2260104"/>
            <a:ext cx="757815"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Flecha abajo 12"/>
          <p:cNvSpPr/>
          <p:nvPr/>
        </p:nvSpPr>
        <p:spPr>
          <a:xfrm rot="3995221">
            <a:off x="7556466" y="3484116"/>
            <a:ext cx="757815"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026636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a:xfrm>
            <a:off x="755576" y="141064"/>
            <a:ext cx="8229600" cy="767656"/>
          </a:xfrm>
        </p:spPr>
        <p:txBody>
          <a:bodyPr/>
          <a:lstStyle/>
          <a:p>
            <a:pPr algn="ctr"/>
            <a:r>
              <a:rPr lang="es-MX" dirty="0" smtClean="0">
                <a:solidFill>
                  <a:srgbClr val="FFC000"/>
                </a:solidFill>
              </a:rPr>
              <a:t>Electrónico</a:t>
            </a:r>
            <a:endParaRPr lang="es-MX" dirty="0">
              <a:solidFill>
                <a:srgbClr val="FFC000"/>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836712"/>
            <a:ext cx="7632848" cy="5838825"/>
          </a:xfrm>
          <a:prstGeom prst="rect">
            <a:avLst/>
          </a:prstGeom>
        </p:spPr>
      </p:pic>
      <p:sp>
        <p:nvSpPr>
          <p:cNvPr id="6" name="CuadroTexto 5"/>
          <p:cNvSpPr txBox="1"/>
          <p:nvPr/>
        </p:nvSpPr>
        <p:spPr>
          <a:xfrm>
            <a:off x="1269976" y="5936873"/>
            <a:ext cx="7200800" cy="738664"/>
          </a:xfrm>
          <a:prstGeom prst="rect">
            <a:avLst/>
          </a:prstGeom>
          <a:noFill/>
        </p:spPr>
        <p:txBody>
          <a:bodyPr wrap="square" rtlCol="0">
            <a:spAutoFit/>
          </a:bodyPr>
          <a:lstStyle/>
          <a:p>
            <a:r>
              <a:rPr lang="es-MX" sz="1400" b="1" dirty="0" smtClean="0">
                <a:latin typeface="Arial" panose="020B0604020202020204" pitchFamily="34" charset="0"/>
                <a:cs typeface="Arial" panose="020B0604020202020204" pitchFamily="34" charset="0"/>
              </a:rPr>
              <a:t>Aviso de privacidad simplificado o integral: </a:t>
            </a:r>
            <a:r>
              <a:rPr lang="es-MX" sz="1400" dirty="0" smtClean="0">
                <a:latin typeface="Arial" panose="020B0604020202020204" pitchFamily="34" charset="0"/>
                <a:cs typeface="Arial" panose="020B0604020202020204" pitchFamily="34" charset="0"/>
              </a:rPr>
              <a:t>xxxxxxxxxxxxxxxxxxxxxxxxxxxxxxxxxxxxxxxxxxxxxxxxxxxxxxxxxxxxxxxxxxxxxxxxxxxxxxxxxxxxxxxxxxxxxxxxxxxxxxxxxxxxxxxxxxxxxxxxxxxxxxxxxxxxxxxxxxxxxxxxxxxxx   </a:t>
            </a:r>
            <a:endParaRPr lang="es-MX" sz="1400" dirty="0">
              <a:latin typeface="Arial" panose="020B0604020202020204" pitchFamily="34" charset="0"/>
              <a:cs typeface="Arial" panose="020B0604020202020204" pitchFamily="34" charset="0"/>
            </a:endParaRPr>
          </a:p>
        </p:txBody>
      </p:sp>
      <p:sp>
        <p:nvSpPr>
          <p:cNvPr id="14" name="Flecha abajo 13"/>
          <p:cNvSpPr/>
          <p:nvPr/>
        </p:nvSpPr>
        <p:spPr>
          <a:xfrm rot="3995221">
            <a:off x="6168431" y="5186125"/>
            <a:ext cx="757815"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71187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a:xfrm>
            <a:off x="755576" y="141064"/>
            <a:ext cx="8229600" cy="767656"/>
          </a:xfrm>
        </p:spPr>
        <p:txBody>
          <a:bodyPr/>
          <a:lstStyle/>
          <a:p>
            <a:pPr algn="ctr"/>
            <a:r>
              <a:rPr lang="es-MX" dirty="0" smtClean="0">
                <a:solidFill>
                  <a:srgbClr val="FFC000"/>
                </a:solidFill>
              </a:rPr>
              <a:t>Electrónico</a:t>
            </a:r>
            <a:endParaRPr lang="es-MX" dirty="0">
              <a:solidFill>
                <a:srgbClr val="FFC000"/>
              </a:solidFill>
            </a:endParaRPr>
          </a:p>
        </p:txBody>
      </p:sp>
      <p:pic>
        <p:nvPicPr>
          <p:cNvPr id="2" name="Imagen 1"/>
          <p:cNvPicPr>
            <a:picLocks noChangeAspect="1"/>
          </p:cNvPicPr>
          <p:nvPr/>
        </p:nvPicPr>
        <p:blipFill>
          <a:blip r:embed="rId3"/>
          <a:stretch>
            <a:fillRect/>
          </a:stretch>
        </p:blipFill>
        <p:spPr>
          <a:xfrm>
            <a:off x="899592" y="857250"/>
            <a:ext cx="7776864" cy="5143500"/>
          </a:xfrm>
          <a:prstGeom prst="rect">
            <a:avLst/>
          </a:prstGeom>
        </p:spPr>
      </p:pic>
      <p:sp>
        <p:nvSpPr>
          <p:cNvPr id="14" name="Flecha abajo 13"/>
          <p:cNvSpPr/>
          <p:nvPr/>
        </p:nvSpPr>
        <p:spPr>
          <a:xfrm rot="3995221">
            <a:off x="7093519" y="2272220"/>
            <a:ext cx="757815"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29145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24170" y="1832043"/>
            <a:ext cx="2123017" cy="315471"/>
          </a:xfrm>
          <a:prstGeom prst="rect">
            <a:avLst/>
          </a:prstGeom>
        </p:spPr>
        <p:style>
          <a:lnRef idx="2">
            <a:schemeClr val="accent6"/>
          </a:lnRef>
          <a:fillRef idx="1">
            <a:schemeClr val="lt1"/>
          </a:fillRef>
          <a:effectRef idx="0">
            <a:schemeClr val="accent6"/>
          </a:effectRef>
          <a:fontRef idx="minor">
            <a:schemeClr val="dk1"/>
          </a:fontRef>
        </p:style>
        <p:txBody>
          <a:bodyPr wrap="none" lIns="68580" tIns="34290" rIns="68580" bIns="34290">
            <a:spAutoFit/>
            <a:scene3d>
              <a:camera prst="orthographicFront"/>
              <a:lightRig rig="soft" dir="t">
                <a:rot lat="0" lon="0" rev="15600000"/>
              </a:lightRig>
            </a:scene3d>
            <a:sp3d extrusionH="57150" prstMaterial="softEdge">
              <a:bevelT w="25400" h="38100" prst="relaxedInset"/>
            </a:sp3d>
          </a:bodyPr>
          <a:lstStyle/>
          <a:p>
            <a:pPr algn="ctr"/>
            <a:r>
              <a:rPr lang="es-ES" sz="1600" b="1" dirty="0">
                <a:ln/>
                <a:solidFill>
                  <a:schemeClr val="tx1"/>
                </a:solidFill>
                <a:latin typeface="Arial Narrow" panose="020B0606020202030204" pitchFamily="34" charset="0"/>
              </a:rPr>
              <a:t>Domicilio</a:t>
            </a:r>
            <a:r>
              <a:rPr lang="es-ES" sz="1600" dirty="0">
                <a:ln/>
                <a:solidFill>
                  <a:schemeClr val="tx1"/>
                </a:solidFill>
                <a:latin typeface="Arial Narrow" panose="020B0606020202030204" pitchFamily="34" charset="0"/>
              </a:rPr>
              <a:t> del responsable</a:t>
            </a:r>
          </a:p>
        </p:txBody>
      </p:sp>
      <p:sp>
        <p:nvSpPr>
          <p:cNvPr id="6" name="Rectángulo 5"/>
          <p:cNvSpPr/>
          <p:nvPr/>
        </p:nvSpPr>
        <p:spPr>
          <a:xfrm>
            <a:off x="5402803" y="1764326"/>
            <a:ext cx="3798156" cy="315471"/>
          </a:xfrm>
          <a:prstGeom prst="rect">
            <a:avLst/>
          </a:prstGeom>
        </p:spPr>
        <p:style>
          <a:lnRef idx="2">
            <a:schemeClr val="accent6"/>
          </a:lnRef>
          <a:fillRef idx="1">
            <a:schemeClr val="lt1"/>
          </a:fillRef>
          <a:effectRef idx="0">
            <a:schemeClr val="accent6"/>
          </a:effectRef>
          <a:fontRef idx="minor">
            <a:schemeClr val="dk1"/>
          </a:fontRef>
        </p:style>
        <p:txBody>
          <a:bodyPr wrap="none" lIns="68580" tIns="34290" rIns="68580" bIns="34290">
            <a:spAutoFit/>
            <a:scene3d>
              <a:camera prst="orthographicFront"/>
              <a:lightRig rig="soft" dir="t">
                <a:rot lat="0" lon="0" rev="15600000"/>
              </a:lightRig>
            </a:scene3d>
            <a:sp3d extrusionH="57150" prstMaterial="softEdge">
              <a:bevelT w="25400" h="38100" prst="relaxedInset"/>
            </a:sp3d>
          </a:bodyPr>
          <a:lstStyle/>
          <a:p>
            <a:pPr algn="ctr"/>
            <a:r>
              <a:rPr lang="es-ES" sz="1600" b="1" dirty="0">
                <a:ln/>
                <a:solidFill>
                  <a:schemeClr val="tx1"/>
                </a:solidFill>
                <a:latin typeface="Arial Narrow" panose="020B0606020202030204" pitchFamily="34" charset="0"/>
              </a:rPr>
              <a:t>Datos personales </a:t>
            </a:r>
            <a:r>
              <a:rPr lang="es-ES" sz="1600" dirty="0">
                <a:ln/>
                <a:solidFill>
                  <a:schemeClr val="tx1"/>
                </a:solidFill>
                <a:latin typeface="Arial Narrow" panose="020B0606020202030204" pitchFamily="34" charset="0"/>
              </a:rPr>
              <a:t>que se someten a tratamiento</a:t>
            </a:r>
          </a:p>
        </p:txBody>
      </p:sp>
      <p:sp>
        <p:nvSpPr>
          <p:cNvPr id="7" name="Rectángulo 6"/>
          <p:cNvSpPr/>
          <p:nvPr/>
        </p:nvSpPr>
        <p:spPr>
          <a:xfrm>
            <a:off x="174846" y="2414092"/>
            <a:ext cx="3434273" cy="315471"/>
          </a:xfrm>
          <a:prstGeom prst="rect">
            <a:avLst/>
          </a:prstGeom>
        </p:spPr>
        <p:style>
          <a:lnRef idx="2">
            <a:schemeClr val="accent6"/>
          </a:lnRef>
          <a:fillRef idx="1">
            <a:schemeClr val="lt1"/>
          </a:fillRef>
          <a:effectRef idx="0">
            <a:schemeClr val="accent6"/>
          </a:effectRef>
          <a:fontRef idx="minor">
            <a:schemeClr val="dk1"/>
          </a:fontRef>
        </p:style>
        <p:txBody>
          <a:bodyPr wrap="none" lIns="68580" tIns="34290" rIns="68580" bIns="34290">
            <a:spAutoFit/>
            <a:scene3d>
              <a:camera prst="orthographicFront"/>
              <a:lightRig rig="soft" dir="t">
                <a:rot lat="0" lon="0" rev="15600000"/>
              </a:lightRig>
            </a:scene3d>
            <a:sp3d extrusionH="57150" prstMaterial="softEdge">
              <a:bevelT w="25400" h="38100" prst="relaxedInset"/>
            </a:sp3d>
          </a:bodyPr>
          <a:lstStyle/>
          <a:p>
            <a:pPr algn="ctr"/>
            <a:r>
              <a:rPr lang="es-ES" sz="1600" b="1" dirty="0">
                <a:ln/>
                <a:solidFill>
                  <a:schemeClr val="tx1"/>
                </a:solidFill>
                <a:latin typeface="Arial Narrow" panose="020B0606020202030204" pitchFamily="34" charset="0"/>
              </a:rPr>
              <a:t>Fundamento legal </a:t>
            </a:r>
            <a:r>
              <a:rPr lang="es-ES" sz="1600" dirty="0">
                <a:ln/>
                <a:solidFill>
                  <a:schemeClr val="tx1"/>
                </a:solidFill>
                <a:latin typeface="Arial Narrow" panose="020B0606020202030204" pitchFamily="34" charset="0"/>
              </a:rPr>
              <a:t>para realizar tratamiento</a:t>
            </a:r>
          </a:p>
        </p:txBody>
      </p:sp>
      <p:sp>
        <p:nvSpPr>
          <p:cNvPr id="8" name="Rectángulo 7"/>
          <p:cNvSpPr/>
          <p:nvPr/>
        </p:nvSpPr>
        <p:spPr>
          <a:xfrm>
            <a:off x="5079917" y="3362885"/>
            <a:ext cx="3769302" cy="315471"/>
          </a:xfrm>
          <a:prstGeom prst="rect">
            <a:avLst/>
          </a:prstGeom>
        </p:spPr>
        <p:style>
          <a:lnRef idx="2">
            <a:schemeClr val="accent6"/>
          </a:lnRef>
          <a:fillRef idx="1">
            <a:schemeClr val="lt1"/>
          </a:fillRef>
          <a:effectRef idx="0">
            <a:schemeClr val="accent6"/>
          </a:effectRef>
          <a:fontRef idx="minor">
            <a:schemeClr val="dk1"/>
          </a:fontRef>
        </p:style>
        <p:txBody>
          <a:bodyPr wrap="none" lIns="68580" tIns="34290" rIns="68580" bIns="34290">
            <a:spAutoFit/>
            <a:scene3d>
              <a:camera prst="orthographicFront"/>
              <a:lightRig rig="soft" dir="t">
                <a:rot lat="0" lon="0" rev="15600000"/>
              </a:lightRig>
            </a:scene3d>
            <a:sp3d extrusionH="57150" prstMaterial="softEdge">
              <a:bevelT w="25400" h="38100" prst="relaxedInset"/>
            </a:sp3d>
          </a:bodyPr>
          <a:lstStyle/>
          <a:p>
            <a:pPr algn="ctr"/>
            <a:r>
              <a:rPr lang="es-ES" sz="1600" b="1" dirty="0">
                <a:ln/>
                <a:solidFill>
                  <a:schemeClr val="tx1"/>
                </a:solidFill>
                <a:latin typeface="Arial Narrow" panose="020B0606020202030204" pitchFamily="34" charset="0"/>
              </a:rPr>
              <a:t>Finalidades</a:t>
            </a:r>
            <a:r>
              <a:rPr lang="es-ES" sz="1600" dirty="0">
                <a:ln/>
                <a:solidFill>
                  <a:schemeClr val="tx1"/>
                </a:solidFill>
                <a:latin typeface="Arial Narrow" panose="020B0606020202030204" pitchFamily="34" charset="0"/>
              </a:rPr>
              <a:t> del tratamiento de datos personales</a:t>
            </a:r>
          </a:p>
        </p:txBody>
      </p:sp>
      <p:sp>
        <p:nvSpPr>
          <p:cNvPr id="9" name="Rectángulo 8"/>
          <p:cNvSpPr/>
          <p:nvPr/>
        </p:nvSpPr>
        <p:spPr>
          <a:xfrm>
            <a:off x="1623224" y="4118907"/>
            <a:ext cx="5274521" cy="315471"/>
          </a:xfrm>
          <a:prstGeom prst="rect">
            <a:avLst/>
          </a:prstGeom>
        </p:spPr>
        <p:style>
          <a:lnRef idx="2">
            <a:schemeClr val="accent6"/>
          </a:lnRef>
          <a:fillRef idx="1">
            <a:schemeClr val="lt1"/>
          </a:fillRef>
          <a:effectRef idx="0">
            <a:schemeClr val="accent6"/>
          </a:effectRef>
          <a:fontRef idx="minor">
            <a:schemeClr val="dk1"/>
          </a:fontRef>
        </p:style>
        <p:txBody>
          <a:bodyPr wrap="none" lIns="68580" tIns="34290" rIns="68580" bIns="34290">
            <a:spAutoFit/>
            <a:scene3d>
              <a:camera prst="orthographicFront"/>
              <a:lightRig rig="soft" dir="t">
                <a:rot lat="0" lon="0" rev="15600000"/>
              </a:lightRig>
            </a:scene3d>
            <a:sp3d extrusionH="57150" prstMaterial="softEdge">
              <a:bevelT w="25400" h="38100" prst="relaxedInset"/>
            </a:sp3d>
          </a:bodyPr>
          <a:lstStyle/>
          <a:p>
            <a:pPr algn="ctr"/>
            <a:r>
              <a:rPr lang="es-ES" sz="1600" b="1" dirty="0">
                <a:ln/>
                <a:solidFill>
                  <a:schemeClr val="tx1"/>
                </a:solidFill>
                <a:latin typeface="Arial Narrow" panose="020B0606020202030204" pitchFamily="34" charset="0"/>
              </a:rPr>
              <a:t>Mecanismos</a:t>
            </a:r>
            <a:r>
              <a:rPr lang="es-ES" sz="1600" dirty="0">
                <a:ln/>
                <a:solidFill>
                  <a:schemeClr val="tx1"/>
                </a:solidFill>
                <a:latin typeface="Arial Narrow" panose="020B0606020202030204" pitchFamily="34" charset="0"/>
              </a:rPr>
              <a:t>, medios, procedimientos para ejercer derechos </a:t>
            </a:r>
            <a:r>
              <a:rPr lang="es-ES" sz="1600" b="1" dirty="0">
                <a:ln/>
                <a:solidFill>
                  <a:schemeClr val="tx1"/>
                </a:solidFill>
                <a:latin typeface="Arial Narrow" panose="020B0606020202030204" pitchFamily="34" charset="0"/>
              </a:rPr>
              <a:t>ARCO </a:t>
            </a:r>
          </a:p>
        </p:txBody>
      </p:sp>
      <p:sp>
        <p:nvSpPr>
          <p:cNvPr id="10" name="Rectángulo 9"/>
          <p:cNvSpPr/>
          <p:nvPr/>
        </p:nvSpPr>
        <p:spPr>
          <a:xfrm>
            <a:off x="2672375" y="4934911"/>
            <a:ext cx="3267947" cy="315471"/>
          </a:xfrm>
          <a:prstGeom prst="rect">
            <a:avLst/>
          </a:prstGeom>
        </p:spPr>
        <p:style>
          <a:lnRef idx="2">
            <a:schemeClr val="accent6"/>
          </a:lnRef>
          <a:fillRef idx="1">
            <a:schemeClr val="lt1"/>
          </a:fillRef>
          <a:effectRef idx="0">
            <a:schemeClr val="accent6"/>
          </a:effectRef>
          <a:fontRef idx="minor">
            <a:schemeClr val="dk1"/>
          </a:fontRef>
        </p:style>
        <p:txBody>
          <a:bodyPr wrap="none" lIns="68580" tIns="34290" rIns="68580" bIns="34290">
            <a:spAutoFit/>
            <a:scene3d>
              <a:camera prst="orthographicFront"/>
              <a:lightRig rig="soft" dir="t">
                <a:rot lat="0" lon="0" rev="15600000"/>
              </a:lightRig>
            </a:scene3d>
            <a:sp3d extrusionH="57150" prstMaterial="softEdge">
              <a:bevelT w="25400" h="38100" prst="relaxedInset"/>
            </a:sp3d>
          </a:bodyPr>
          <a:lstStyle/>
          <a:p>
            <a:pPr algn="ctr"/>
            <a:r>
              <a:rPr lang="es-ES" sz="1600" dirty="0">
                <a:ln/>
                <a:solidFill>
                  <a:schemeClr val="tx1"/>
                </a:solidFill>
                <a:latin typeface="Arial Narrow" panose="020B0606020202030204" pitchFamily="34" charset="0"/>
              </a:rPr>
              <a:t>Domicilio de la </a:t>
            </a:r>
            <a:r>
              <a:rPr lang="es-ES" sz="1600" b="1" dirty="0">
                <a:ln/>
                <a:solidFill>
                  <a:schemeClr val="tx1"/>
                </a:solidFill>
                <a:latin typeface="Arial Narrow" panose="020B0606020202030204" pitchFamily="34" charset="0"/>
              </a:rPr>
              <a:t>Unidad de Transparencia</a:t>
            </a:r>
          </a:p>
        </p:txBody>
      </p:sp>
      <p:sp>
        <p:nvSpPr>
          <p:cNvPr id="11" name="Rectángulo 10"/>
          <p:cNvSpPr/>
          <p:nvPr/>
        </p:nvSpPr>
        <p:spPr>
          <a:xfrm>
            <a:off x="3525600" y="5488517"/>
            <a:ext cx="4330353" cy="315471"/>
          </a:xfrm>
          <a:prstGeom prst="rect">
            <a:avLst/>
          </a:prstGeom>
        </p:spPr>
        <p:style>
          <a:lnRef idx="2">
            <a:schemeClr val="accent6"/>
          </a:lnRef>
          <a:fillRef idx="1">
            <a:schemeClr val="lt1"/>
          </a:fillRef>
          <a:effectRef idx="0">
            <a:schemeClr val="accent6"/>
          </a:effectRef>
          <a:fontRef idx="minor">
            <a:schemeClr val="dk1"/>
          </a:fontRef>
        </p:style>
        <p:txBody>
          <a:bodyPr wrap="none" lIns="68580" tIns="34290" rIns="68580" bIns="34290">
            <a:spAutoFit/>
            <a:scene3d>
              <a:camera prst="orthographicFront"/>
              <a:lightRig rig="soft" dir="t">
                <a:rot lat="0" lon="0" rev="15600000"/>
              </a:lightRig>
            </a:scene3d>
            <a:sp3d extrusionH="57150" prstMaterial="softEdge">
              <a:bevelT w="25400" h="38100" prst="relaxedInset"/>
            </a:sp3d>
          </a:bodyPr>
          <a:lstStyle/>
          <a:p>
            <a:pPr algn="ctr"/>
            <a:r>
              <a:rPr lang="es-ES" sz="1600" dirty="0">
                <a:ln/>
                <a:solidFill>
                  <a:schemeClr val="tx1"/>
                </a:solidFill>
                <a:latin typeface="Arial Narrow" panose="020B0606020202030204" pitchFamily="34" charset="0"/>
              </a:rPr>
              <a:t>Medios para comunicar cambios al </a:t>
            </a:r>
            <a:r>
              <a:rPr lang="es-ES" sz="1600" b="1" dirty="0">
                <a:ln/>
                <a:solidFill>
                  <a:schemeClr val="tx1"/>
                </a:solidFill>
                <a:latin typeface="Arial Narrow" panose="020B0606020202030204" pitchFamily="34" charset="0"/>
              </a:rPr>
              <a:t>aviso de privacidad</a:t>
            </a:r>
          </a:p>
        </p:txBody>
      </p:sp>
      <p:pic>
        <p:nvPicPr>
          <p:cNvPr id="2050" name="Picture 2" descr="Resultado de imagen para datos person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7042" y="2207867"/>
            <a:ext cx="1243576" cy="864494"/>
          </a:xfrm>
          <a:prstGeom prst="rect">
            <a:avLst/>
          </a:prstGeom>
          <a:ln w="5715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107" y="2858920"/>
            <a:ext cx="1571813" cy="782048"/>
          </a:xfrm>
          <a:prstGeom prst="rect">
            <a:avLst/>
          </a:prstGeom>
          <a:ln w="57150" cap="sq">
            <a:solidFill>
              <a:schemeClr val="accent5">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descr="Resultado de imagen para finalida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133577" y="3072361"/>
            <a:ext cx="1793727" cy="861485"/>
          </a:xfrm>
          <a:prstGeom prst="rect">
            <a:avLst/>
          </a:prstGeom>
          <a:ln w="57150" cap="sq">
            <a:solidFill>
              <a:srgbClr val="92D05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6" name="Picture 8" descr="Resultado de imagen para derechos ARC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3058"/>
          <a:stretch/>
        </p:blipFill>
        <p:spPr bwMode="auto">
          <a:xfrm>
            <a:off x="7067264" y="3911135"/>
            <a:ext cx="1378424" cy="692063"/>
          </a:xfrm>
          <a:prstGeom prst="rect">
            <a:avLst/>
          </a:prstGeom>
          <a:noFill/>
          <a:ln w="57150">
            <a:solidFill>
              <a:srgbClr val="FFFF00"/>
            </a:solidFill>
          </a:ln>
          <a:extLst>
            <a:ext uri="{909E8E84-426E-40DD-AFC4-6F175D3DCCD1}">
              <a14:hiddenFill xmlns:a14="http://schemas.microsoft.com/office/drawing/2010/main">
                <a:solidFill>
                  <a:srgbClr val="FFFFFF"/>
                </a:solidFill>
              </a14:hiddenFill>
            </a:ext>
          </a:extLst>
        </p:spPr>
      </p:pic>
      <p:pic>
        <p:nvPicPr>
          <p:cNvPr id="2058" name="Picture 10" descr="Resultado de imagen para DOMICILI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0492" y="4582020"/>
            <a:ext cx="1533008" cy="87495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n para dar avis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5026" y="4793511"/>
            <a:ext cx="845047" cy="8450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Marcador de número de diapositiva 3"/>
          <p:cNvSpPr>
            <a:spLocks noGrp="1"/>
          </p:cNvSpPr>
          <p:nvPr>
            <p:ph type="sldNum" sz="quarter" idx="12"/>
          </p:nvPr>
        </p:nvSpPr>
        <p:spPr/>
        <p:txBody>
          <a:bodyPr/>
          <a:lstStyle/>
          <a:p>
            <a:fld id="{50E2F99C-B5C2-45EA-BEAF-E898FDD661AC}" type="slidenum">
              <a:rPr lang="es-MX" sz="1600" smtClean="0"/>
              <a:t>18</a:t>
            </a:fld>
            <a:endParaRPr lang="es-MX" sz="1600"/>
          </a:p>
        </p:txBody>
      </p:sp>
      <p:sp>
        <p:nvSpPr>
          <p:cNvPr id="2" name="Título 1"/>
          <p:cNvSpPr>
            <a:spLocks noGrp="1"/>
          </p:cNvSpPr>
          <p:nvPr>
            <p:ph type="title" idx="4294967295"/>
          </p:nvPr>
        </p:nvSpPr>
        <p:spPr>
          <a:xfrm>
            <a:off x="683918" y="369524"/>
            <a:ext cx="7886700" cy="690562"/>
          </a:xfrm>
          <a:prstGeom prst="rect">
            <a:avLst/>
          </a:prstGeom>
        </p:spPr>
        <p:txBody>
          <a:bodyPr>
            <a:normAutofit/>
          </a:bodyPr>
          <a:lstStyle/>
          <a:p>
            <a:pPr algn="ctr"/>
            <a:r>
              <a:rPr lang="es-MX" sz="3600" dirty="0">
                <a:solidFill>
                  <a:srgbClr val="E3AA3B"/>
                </a:solidFill>
                <a:effectLst/>
                <a:latin typeface="Arial Narrow" panose="020B0606020202030204" pitchFamily="34" charset="0"/>
              </a:rPr>
              <a:t>Aviso de privacidad integral</a:t>
            </a:r>
            <a:endParaRPr lang="es-MX" sz="3600" dirty="0">
              <a:solidFill>
                <a:srgbClr val="E3AA3B"/>
              </a:solidFill>
              <a:effectLst/>
            </a:endParaRPr>
          </a:p>
        </p:txBody>
      </p:sp>
      <p:pic>
        <p:nvPicPr>
          <p:cNvPr id="3" name="Imagen 2"/>
          <p:cNvPicPr>
            <a:picLocks noChangeAspect="1"/>
          </p:cNvPicPr>
          <p:nvPr/>
        </p:nvPicPr>
        <p:blipFill>
          <a:blip r:embed="rId9"/>
          <a:stretch>
            <a:fillRect/>
          </a:stretch>
        </p:blipFill>
        <p:spPr>
          <a:xfrm>
            <a:off x="3705861" y="1764326"/>
            <a:ext cx="1600200" cy="1028700"/>
          </a:xfrm>
          <a:prstGeom prst="rect">
            <a:avLst/>
          </a:prstGeom>
        </p:spPr>
      </p:pic>
    </p:spTree>
    <p:extLst>
      <p:ext uri="{BB962C8B-B14F-4D97-AF65-F5344CB8AC3E}">
        <p14:creationId xmlns:p14="http://schemas.microsoft.com/office/powerpoint/2010/main" val="3044253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2912" y="116632"/>
            <a:ext cx="8676456" cy="6740307"/>
          </a:xfrm>
          <a:prstGeom prst="rect">
            <a:avLst/>
          </a:prstGeom>
        </p:spPr>
        <p:txBody>
          <a:bodyPr wrap="square">
            <a:spAutoFit/>
          </a:bodyPr>
          <a:lstStyle/>
          <a:p>
            <a:pPr marR="152400" algn="ctr">
              <a:spcAft>
                <a:spcPts val="0"/>
              </a:spcAft>
            </a:pPr>
            <a:r>
              <a:rPr lang="es-MX" sz="1600" b="1" dirty="0">
                <a:latin typeface="Arial" panose="020B0604020202020204" pitchFamily="34" charset="0"/>
                <a:ea typeface="Times New Roman" panose="02020603050405020304" pitchFamily="18" charset="0"/>
                <a:cs typeface="Arial" panose="020B0604020202020204" pitchFamily="34" charset="0"/>
              </a:rPr>
              <a:t>Aviso de Privacidad Integral de las capacitaciones o eventos presenciales</a:t>
            </a:r>
            <a:endParaRPr lang="es-MX" sz="1600" dirty="0">
              <a:latin typeface="Arial" panose="020B0604020202020204" pitchFamily="34" charset="0"/>
              <a:ea typeface="Calibri" panose="020F0502020204030204" pitchFamily="34" charset="0"/>
              <a:cs typeface="Arial" panose="020B0604020202020204" pitchFamily="34" charset="0"/>
            </a:endParaRPr>
          </a:p>
          <a:p>
            <a:pPr marR="152400" algn="ctr">
              <a:spcAft>
                <a:spcPts val="0"/>
              </a:spcAft>
            </a:pPr>
            <a:r>
              <a:rPr lang="es-MX" sz="1600" b="1" dirty="0">
                <a:latin typeface="Arial" panose="020B0604020202020204" pitchFamily="34" charset="0"/>
                <a:ea typeface="Times New Roman" panose="02020603050405020304" pitchFamily="18" charset="0"/>
                <a:cs typeface="Arial" panose="020B0604020202020204" pitchFamily="34" charset="0"/>
              </a:rPr>
              <a:t> </a:t>
            </a:r>
            <a:endParaRPr lang="es-MX" sz="1600" dirty="0">
              <a:latin typeface="Arial" panose="020B0604020202020204" pitchFamily="34" charset="0"/>
              <a:ea typeface="Calibri" panose="020F0502020204030204" pitchFamily="34" charset="0"/>
              <a:cs typeface="Arial" panose="020B0604020202020204" pitchFamily="34" charset="0"/>
            </a:endParaRPr>
          </a:p>
          <a:p>
            <a:pPr marR="152400" algn="just">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El Instituto Veracruzano de Acceso a la Información y Protección de Datos Personales, con domicilio en la calle Cirilo Celis Pastrana sin número, Colonia Rafael Lucio, de la ciudad de Xalapa, Veracruz, con código postal 91110, es el responsable del tratamiento de los datos personales que nos proporcione, los cuales serán protegidos conforme a lo dispuesto por la Ley 316 de Protección de Datos Personales en Posesión de Sujetos Obligados para el Estado de Veracruz, y demás normatividad que resulte aplicable.</a:t>
            </a:r>
            <a:endParaRPr lang="es-MX" sz="1600" dirty="0">
              <a:latin typeface="Arial" panose="020B0604020202020204" pitchFamily="34" charset="0"/>
              <a:ea typeface="Calibri" panose="020F0502020204030204" pitchFamily="34" charset="0"/>
              <a:cs typeface="Arial" panose="020B0604020202020204" pitchFamily="34" charset="0"/>
            </a:endParaRPr>
          </a:p>
          <a:p>
            <a:pPr marR="152400" algn="just">
              <a:spcAft>
                <a:spcPts val="0"/>
              </a:spcAft>
            </a:pPr>
            <a:r>
              <a:rPr lang="es-MX"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s-MX" sz="1600" dirty="0">
              <a:latin typeface="Arial" panose="020B0604020202020204" pitchFamily="34" charset="0"/>
              <a:ea typeface="Calibri" panose="020F0502020204030204" pitchFamily="34" charset="0"/>
              <a:cs typeface="Arial" panose="020B0604020202020204" pitchFamily="34" charset="0"/>
            </a:endParaRPr>
          </a:p>
          <a:p>
            <a:pPr marR="152400" algn="just">
              <a:spcAft>
                <a:spcPts val="0"/>
              </a:spcAft>
            </a:pPr>
            <a:r>
              <a:rPr lang="es-MX"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Finalidades del tratamiento</a:t>
            </a:r>
            <a:endParaRPr lang="es-MX" sz="1600" dirty="0">
              <a:latin typeface="Arial" panose="020B0604020202020204" pitchFamily="34" charset="0"/>
              <a:ea typeface="Calibri" panose="020F0502020204030204" pitchFamily="34" charset="0"/>
              <a:cs typeface="Arial" panose="020B0604020202020204" pitchFamily="34" charset="0"/>
            </a:endParaRPr>
          </a:p>
          <a:p>
            <a:pPr marR="152400" algn="just">
              <a:spcAft>
                <a:spcPts val="0"/>
              </a:spcAft>
            </a:pPr>
            <a:r>
              <a:rPr lang="es-MX"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Sus datos personales, serán utilizados para las siguientes finalidades: a) Registrar su inscripción a la modalidad de capacitación que haya elegido; b) generar listas de asistencias y validación de  las mismas; c) emisión de constancia de participación o asistencia de acuerdo a la modalidad de que se trate; d) establecer comunicación para dar seguimiento de los cursos o aclaración de dudas sobre sus datos, notificación de cancelación o cambio de horario, fecha o sede; y e) generar estadísticas para informes obligatorios del Instituto ante otros organismos públicos o privados.</a:t>
            </a:r>
            <a:endParaRPr lang="es-MX" sz="1600" dirty="0">
              <a:latin typeface="Arial" panose="020B0604020202020204" pitchFamily="34" charset="0"/>
              <a:ea typeface="Calibri" panose="020F0502020204030204" pitchFamily="34" charset="0"/>
              <a:cs typeface="Arial" panose="020B0604020202020204" pitchFamily="34" charset="0"/>
            </a:endParaRPr>
          </a:p>
          <a:p>
            <a:pPr marR="152400" algn="just">
              <a:spcAft>
                <a:spcPts val="0"/>
              </a:spcAft>
            </a:pPr>
            <a:r>
              <a:rPr lang="es-MX"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s-MX" sz="1600" dirty="0">
              <a:latin typeface="Arial" panose="020B0604020202020204" pitchFamily="34" charset="0"/>
              <a:ea typeface="Calibri" panose="020F0502020204030204" pitchFamily="34" charset="0"/>
              <a:cs typeface="Arial" panose="020B0604020202020204" pitchFamily="34" charset="0"/>
            </a:endParaRPr>
          </a:p>
          <a:p>
            <a:pPr marR="152400" algn="just">
              <a:spcAft>
                <a:spcPts val="0"/>
              </a:spcAft>
            </a:pPr>
            <a:r>
              <a:rPr lang="es-MX"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De manera adicional, utilizaremos su información personal para las siguientes finalidades que no son necesarias, pero que nos permiten y facilitan brindarle una mejor atención:</a:t>
            </a:r>
            <a:endParaRPr lang="es-MX" sz="1600" dirty="0">
              <a:latin typeface="Arial" panose="020B0604020202020204" pitchFamily="34" charset="0"/>
              <a:ea typeface="Calibri" panose="020F0502020204030204" pitchFamily="34" charset="0"/>
              <a:cs typeface="Arial" panose="020B0604020202020204" pitchFamily="34" charset="0"/>
            </a:endParaRPr>
          </a:p>
          <a:p>
            <a:pPr marR="152400" algn="just">
              <a:spcAft>
                <a:spcPts val="0"/>
              </a:spcAft>
            </a:pPr>
            <a:r>
              <a:rPr lang="es-MX"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s-MX" sz="1600" dirty="0">
              <a:latin typeface="Arial" panose="020B0604020202020204" pitchFamily="34" charset="0"/>
              <a:ea typeface="Calibri" panose="020F0502020204030204" pitchFamily="34" charset="0"/>
              <a:cs typeface="Arial" panose="020B0604020202020204" pitchFamily="34" charset="0"/>
            </a:endParaRPr>
          </a:p>
          <a:p>
            <a:pPr marL="342900" marR="152400" lvl="0" indent="-342900" algn="just">
              <a:spcAft>
                <a:spcPts val="0"/>
              </a:spcAft>
              <a:buSzPts val="1400"/>
              <a:buFont typeface="Symbol" panose="05050102010706020507" pitchFamily="18" charset="2"/>
              <a:buChar char=""/>
            </a:pPr>
            <a:r>
              <a:rPr lang="es-MX" sz="1600" dirty="0">
                <a:latin typeface="Arial" panose="020B0604020202020204" pitchFamily="34" charset="0"/>
                <a:ea typeface="Times New Roman" panose="02020603050405020304" pitchFamily="18" charset="0"/>
                <a:cs typeface="Arial" panose="020B0604020202020204" pitchFamily="34" charset="0"/>
              </a:rPr>
              <a:t>envío de material de exposición o apoyo</a:t>
            </a:r>
            <a:endParaRPr lang="es-MX" sz="1600" dirty="0">
              <a:latin typeface="Arial" panose="020B0604020202020204" pitchFamily="34" charset="0"/>
              <a:ea typeface="Calibri" panose="020F0502020204030204" pitchFamily="34" charset="0"/>
              <a:cs typeface="Arial" panose="020B0604020202020204" pitchFamily="34" charset="0"/>
            </a:endParaRPr>
          </a:p>
          <a:p>
            <a:pPr marL="342900" marR="152400" lvl="0" indent="-342900" algn="just">
              <a:spcAft>
                <a:spcPts val="0"/>
              </a:spcAft>
              <a:buSzPts val="1400"/>
              <a:buFont typeface="Symbol" panose="05050102010706020507" pitchFamily="18" charset="2"/>
              <a:buChar char=""/>
            </a:pPr>
            <a:r>
              <a:rPr lang="es-MX" sz="1600" dirty="0">
                <a:latin typeface="Arial" panose="020B0604020202020204" pitchFamily="34" charset="0"/>
                <a:ea typeface="Times New Roman" panose="02020603050405020304" pitchFamily="18" charset="0"/>
                <a:cs typeface="Arial" panose="020B0604020202020204" pitchFamily="34" charset="0"/>
              </a:rPr>
              <a:t>invitaciones a futuros eventos</a:t>
            </a:r>
            <a:endParaRPr lang="es-MX" sz="1600" dirty="0">
              <a:latin typeface="Arial" panose="020B0604020202020204" pitchFamily="34" charset="0"/>
              <a:ea typeface="Calibri" panose="020F0502020204030204" pitchFamily="34" charset="0"/>
              <a:cs typeface="Arial" panose="020B0604020202020204" pitchFamily="34" charset="0"/>
            </a:endParaRPr>
          </a:p>
          <a:p>
            <a:pPr marR="152400" algn="just">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 </a:t>
            </a:r>
            <a:endParaRPr lang="es-MX" sz="1600" dirty="0">
              <a:latin typeface="Arial" panose="020B0604020202020204" pitchFamily="34" charset="0"/>
              <a:ea typeface="Calibri" panose="020F0502020204030204" pitchFamily="34" charset="0"/>
              <a:cs typeface="Arial" panose="020B0604020202020204" pitchFamily="34" charset="0"/>
            </a:endParaRPr>
          </a:p>
          <a:p>
            <a:pPr marR="152400" algn="just">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En caso </a:t>
            </a:r>
            <a:r>
              <a:rPr lang="es-MX"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de que no lo desee marque las casillas de las finalidades adicionales sobre las que no otorga su consentimiento.</a:t>
            </a:r>
            <a:endParaRPr lang="es-MX" sz="1600" dirty="0">
              <a:latin typeface="Arial" panose="020B0604020202020204" pitchFamily="34" charset="0"/>
              <a:ea typeface="Calibri" panose="020F0502020204030204" pitchFamily="34" charset="0"/>
              <a:cs typeface="Arial" panose="020B0604020202020204" pitchFamily="34" charset="0"/>
            </a:endParaRPr>
          </a:p>
          <a:p>
            <a:pPr marR="152400" algn="just">
              <a:spcAft>
                <a:spcPts val="0"/>
              </a:spcAft>
            </a:pPr>
            <a:r>
              <a:rPr lang="es-MX"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s-MX"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8267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CuadroTexto"/>
          <p:cNvSpPr txBox="1"/>
          <p:nvPr/>
        </p:nvSpPr>
        <p:spPr>
          <a:xfrm>
            <a:off x="612669" y="2402887"/>
            <a:ext cx="810090" cy="646331"/>
          </a:xfrm>
          <a:prstGeom prst="rect">
            <a:avLst/>
          </a:prstGeom>
          <a:noFill/>
        </p:spPr>
        <p:txBody>
          <a:bodyPr wrap="square" rtlCol="0">
            <a:spAutoFit/>
          </a:bodyPr>
          <a:lstStyle/>
          <a:p>
            <a:pPr algn="ctr"/>
            <a:r>
              <a:rPr lang="es-MX" sz="1200" b="1" dirty="0">
                <a:solidFill>
                  <a:schemeClr val="bg1"/>
                </a:solidFill>
                <a:latin typeface="Arial Narrow" panose="020B0606020202030204" pitchFamily="34" charset="0"/>
              </a:rPr>
              <a:t>Datos personales</a:t>
            </a:r>
          </a:p>
        </p:txBody>
      </p:sp>
      <p:sp>
        <p:nvSpPr>
          <p:cNvPr id="8" name="5 CuadroTexto"/>
          <p:cNvSpPr txBox="1"/>
          <p:nvPr/>
        </p:nvSpPr>
        <p:spPr>
          <a:xfrm>
            <a:off x="936705" y="3429002"/>
            <a:ext cx="648072" cy="646331"/>
          </a:xfrm>
          <a:prstGeom prst="rect">
            <a:avLst/>
          </a:prstGeom>
          <a:noFill/>
        </p:spPr>
        <p:txBody>
          <a:bodyPr wrap="square" rtlCol="0">
            <a:spAutoFit/>
          </a:bodyPr>
          <a:lstStyle/>
          <a:p>
            <a:pPr algn="ctr"/>
            <a:r>
              <a:rPr lang="es-MX" sz="1200" b="1" dirty="0">
                <a:solidFill>
                  <a:schemeClr val="bg1"/>
                </a:solidFill>
                <a:latin typeface="Arial Narrow" panose="020B0606020202030204" pitchFamily="34" charset="0"/>
              </a:rPr>
              <a:t>Datos sensibles</a:t>
            </a:r>
          </a:p>
        </p:txBody>
      </p:sp>
      <p:sp>
        <p:nvSpPr>
          <p:cNvPr id="9" name="5 CuadroTexto"/>
          <p:cNvSpPr txBox="1"/>
          <p:nvPr/>
        </p:nvSpPr>
        <p:spPr>
          <a:xfrm>
            <a:off x="588273" y="4620617"/>
            <a:ext cx="810090" cy="230832"/>
          </a:xfrm>
          <a:prstGeom prst="rect">
            <a:avLst/>
          </a:prstGeom>
          <a:noFill/>
        </p:spPr>
        <p:txBody>
          <a:bodyPr wrap="square" rtlCol="0">
            <a:spAutoFit/>
          </a:bodyPr>
          <a:lstStyle/>
          <a:p>
            <a:pPr algn="ctr"/>
            <a:r>
              <a:rPr lang="es-MX" sz="900" b="1" dirty="0">
                <a:solidFill>
                  <a:schemeClr val="bg1"/>
                </a:solidFill>
                <a:latin typeface="Arial Narrow" panose="020B0606020202030204" pitchFamily="34" charset="0"/>
              </a:rPr>
              <a:t>Tratamiento</a:t>
            </a:r>
          </a:p>
        </p:txBody>
      </p:sp>
      <p:sp>
        <p:nvSpPr>
          <p:cNvPr id="2" name="Rectángulo 1"/>
          <p:cNvSpPr/>
          <p:nvPr/>
        </p:nvSpPr>
        <p:spPr>
          <a:xfrm>
            <a:off x="539552" y="1336058"/>
            <a:ext cx="4726256" cy="584775"/>
          </a:xfrm>
          <a:prstGeom prst="rect">
            <a:avLst/>
          </a:prstGeom>
        </p:spPr>
        <p:txBody>
          <a:bodyPr wrap="square">
            <a:spAutoFit/>
          </a:bodyPr>
          <a:lstStyle/>
          <a:p>
            <a:pPr algn="ctr"/>
            <a:r>
              <a:rPr lang="es-MX" sz="3200" dirty="0">
                <a:latin typeface="Arial Narrow" panose="020B0606020202030204" pitchFamily="34" charset="0"/>
              </a:rPr>
              <a:t>Toda</a:t>
            </a: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899" y="4113336"/>
            <a:ext cx="2105170" cy="1578878"/>
          </a:xfrm>
          <a:prstGeom prst="rect">
            <a:avLst/>
          </a:prstGeom>
        </p:spPr>
      </p:pic>
      <p:sp>
        <p:nvSpPr>
          <p:cNvPr id="3" name="Rectángulo 2"/>
          <p:cNvSpPr/>
          <p:nvPr/>
        </p:nvSpPr>
        <p:spPr>
          <a:xfrm>
            <a:off x="2802672" y="2298493"/>
            <a:ext cx="3060453" cy="954107"/>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2800" dirty="0">
                <a:ln/>
                <a:latin typeface="Arial Narrow" panose="020B0606020202030204" pitchFamily="34" charset="0"/>
              </a:rPr>
              <a:t>concerniente </a:t>
            </a:r>
          </a:p>
          <a:p>
            <a:pPr algn="ctr"/>
            <a:r>
              <a:rPr lang="es-MX" sz="2800" dirty="0">
                <a:ln/>
                <a:latin typeface="Arial Narrow" panose="020B0606020202030204" pitchFamily="34" charset="0"/>
              </a:rPr>
              <a:t>a una </a:t>
            </a:r>
            <a:r>
              <a:rPr lang="es-MX" sz="2800" b="1" dirty="0">
                <a:ln/>
                <a:solidFill>
                  <a:schemeClr val="accent3"/>
                </a:solidFill>
                <a:latin typeface="Arial Narrow" panose="020B0606020202030204" pitchFamily="34" charset="0"/>
              </a:rPr>
              <a:t>persona física </a:t>
            </a: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932" y="4113336"/>
            <a:ext cx="2143125" cy="1428750"/>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4697" y="1930315"/>
            <a:ext cx="914400" cy="914400"/>
          </a:xfrm>
          <a:prstGeom prst="rect">
            <a:avLst/>
          </a:prstGeom>
        </p:spPr>
      </p:pic>
      <p:sp>
        <p:nvSpPr>
          <p:cNvPr id="17" name="Rectángulo 16"/>
          <p:cNvSpPr/>
          <p:nvPr/>
        </p:nvSpPr>
        <p:spPr>
          <a:xfrm>
            <a:off x="3912816" y="3258622"/>
            <a:ext cx="2787944" cy="1223412"/>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050" b="1" dirty="0">
                <a:ln/>
                <a:solidFill>
                  <a:schemeClr val="accent3"/>
                </a:solidFill>
                <a:latin typeface="Arial Narrow" panose="020B0606020202030204" pitchFamily="34" charset="0"/>
              </a:rPr>
              <a:t>Identificable </a:t>
            </a:r>
          </a:p>
          <a:p>
            <a:pPr algn="ctr"/>
            <a:r>
              <a:rPr lang="es-MX" dirty="0">
                <a:ln/>
                <a:latin typeface="Arial Narrow" panose="020B0606020202030204" pitchFamily="34" charset="0"/>
              </a:rPr>
              <a:t>(</a:t>
            </a:r>
            <a:r>
              <a:rPr lang="es-MX" sz="1500" dirty="0">
                <a:ln/>
                <a:latin typeface="Arial Narrow" panose="020B0606020202030204" pitchFamily="34" charset="0"/>
              </a:rPr>
              <a:t>cuando su identidad puede</a:t>
            </a:r>
          </a:p>
          <a:p>
            <a:pPr algn="ctr"/>
            <a:r>
              <a:rPr lang="es-MX" sz="1500" dirty="0">
                <a:ln/>
                <a:latin typeface="Arial Narrow" panose="020B0606020202030204" pitchFamily="34" charset="0"/>
              </a:rPr>
              <a:t> ser determinada)</a:t>
            </a:r>
          </a:p>
        </p:txBody>
      </p:sp>
      <p:sp>
        <p:nvSpPr>
          <p:cNvPr id="19" name="Rectángulo 18"/>
          <p:cNvSpPr/>
          <p:nvPr/>
        </p:nvSpPr>
        <p:spPr>
          <a:xfrm>
            <a:off x="3842832" y="1686074"/>
            <a:ext cx="2573461" cy="692497"/>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050" b="1" dirty="0">
                <a:ln/>
                <a:solidFill>
                  <a:schemeClr val="accent3"/>
                </a:solidFill>
                <a:latin typeface="Arial Narrow" panose="020B0606020202030204" pitchFamily="34" charset="0"/>
              </a:rPr>
              <a:t>información</a:t>
            </a:r>
            <a:endParaRPr lang="es-MX" sz="4050" b="1" dirty="0">
              <a:ln/>
              <a:solidFill>
                <a:schemeClr val="accent3"/>
              </a:solidFill>
            </a:endParaRPr>
          </a:p>
        </p:txBody>
      </p:sp>
      <p:sp>
        <p:nvSpPr>
          <p:cNvPr id="20" name="Rectángulo 19"/>
          <p:cNvSpPr/>
          <p:nvPr/>
        </p:nvSpPr>
        <p:spPr>
          <a:xfrm>
            <a:off x="769129" y="3274143"/>
            <a:ext cx="2504533" cy="692497"/>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050" b="1" dirty="0">
                <a:ln/>
                <a:solidFill>
                  <a:schemeClr val="accent3"/>
                </a:solidFill>
                <a:latin typeface="Arial Narrow" panose="020B0606020202030204" pitchFamily="34" charset="0"/>
              </a:rPr>
              <a:t>Identificada</a:t>
            </a:r>
            <a:endParaRPr lang="es-MX" sz="4050" b="1" dirty="0">
              <a:ln/>
              <a:solidFill>
                <a:schemeClr val="accent3"/>
              </a:solidFill>
            </a:endParaRPr>
          </a:p>
        </p:txBody>
      </p:sp>
      <p:sp>
        <p:nvSpPr>
          <p:cNvPr id="5" name="Marcador de número de diapositiva 4"/>
          <p:cNvSpPr>
            <a:spLocks noGrp="1"/>
          </p:cNvSpPr>
          <p:nvPr>
            <p:ph type="sldNum" sz="quarter" idx="12"/>
          </p:nvPr>
        </p:nvSpPr>
        <p:spPr/>
        <p:txBody>
          <a:bodyPr/>
          <a:lstStyle/>
          <a:p>
            <a:fld id="{50E2F99C-B5C2-45EA-BEAF-E898FDD661AC}" type="slidenum">
              <a:rPr lang="es-MX" smtClean="0"/>
              <a:t>2</a:t>
            </a:fld>
            <a:endParaRPr lang="es-MX"/>
          </a:p>
        </p:txBody>
      </p:sp>
      <p:sp>
        <p:nvSpPr>
          <p:cNvPr id="4" name="Título 3"/>
          <p:cNvSpPr>
            <a:spLocks noGrp="1"/>
          </p:cNvSpPr>
          <p:nvPr>
            <p:ph type="title" idx="4294967295"/>
          </p:nvPr>
        </p:nvSpPr>
        <p:spPr>
          <a:xfrm>
            <a:off x="1331640" y="365325"/>
            <a:ext cx="6627068" cy="690562"/>
          </a:xfrm>
          <a:prstGeom prst="rect">
            <a:avLst/>
          </a:prstGeom>
        </p:spPr>
        <p:txBody>
          <a:bodyPr>
            <a:normAutofit/>
          </a:bodyPr>
          <a:lstStyle/>
          <a:p>
            <a:pPr algn="ctr"/>
            <a:r>
              <a:rPr lang="es-MX" sz="3600" dirty="0">
                <a:solidFill>
                  <a:srgbClr val="E3AA3B"/>
                </a:solidFill>
                <a:effectLst/>
                <a:latin typeface="Arial Narrow" panose="020B0606020202030204" pitchFamily="34" charset="0"/>
              </a:rPr>
              <a:t>¿Qué es un Dato Personal?</a:t>
            </a:r>
            <a:endParaRPr lang="es-MX" sz="3600" dirty="0">
              <a:solidFill>
                <a:srgbClr val="E3AA3B"/>
              </a:solidFill>
              <a:effectLst/>
            </a:endParaRPr>
          </a:p>
        </p:txBody>
      </p:sp>
      <p:sp>
        <p:nvSpPr>
          <p:cNvPr id="6" name="Llamada de flecha a la izquierda 5"/>
          <p:cNvSpPr/>
          <p:nvPr/>
        </p:nvSpPr>
        <p:spPr>
          <a:xfrm>
            <a:off x="6398382" y="908495"/>
            <a:ext cx="2670469" cy="2497519"/>
          </a:xfrm>
          <a:prstGeom prst="lef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Numérica, alfabética, alfanumérica, gráfica, fotográfica, acústica</a:t>
            </a:r>
            <a:endParaRPr lang="es-MX" dirty="0"/>
          </a:p>
        </p:txBody>
      </p:sp>
    </p:spTree>
    <p:extLst>
      <p:ext uri="{BB962C8B-B14F-4D97-AF65-F5344CB8AC3E}">
        <p14:creationId xmlns:p14="http://schemas.microsoft.com/office/powerpoint/2010/main" val="984457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83568" y="476672"/>
            <a:ext cx="8136904" cy="5632311"/>
          </a:xfrm>
          <a:prstGeom prst="rect">
            <a:avLst/>
          </a:prstGeom>
        </p:spPr>
        <p:txBody>
          <a:bodyPr wrap="square">
            <a:spAutoFit/>
          </a:bodyPr>
          <a:lstStyle/>
          <a:p>
            <a:pPr marR="152400" algn="just">
              <a:spcAft>
                <a:spcPts val="0"/>
              </a:spcAft>
            </a:pPr>
            <a:r>
              <a:rPr lang="es-MX"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Datos personales recabados</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R="152400" algn="just">
              <a:spcAft>
                <a:spcPts val="0"/>
              </a:spcAft>
            </a:pP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Para las finalidades antes señaladas se solicitarán los siguientes datos personales: nombre completo, lugar o institución de procedencia, sexo, teléfono o correo electrónico y firma.</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R="152400"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 </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R="152400"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Se informa que no se recaban datos personales </a:t>
            </a:r>
            <a:r>
              <a:rPr lang="es-MX" dirty="0" smtClean="0">
                <a:latin typeface="Arial" panose="020B0604020202020204" pitchFamily="34" charset="0"/>
                <a:ea typeface="Times New Roman" panose="02020603050405020304" pitchFamily="18" charset="0"/>
                <a:cs typeface="Times New Roman" panose="02020603050405020304" pitchFamily="18" charset="0"/>
              </a:rPr>
              <a:t>sensibles.</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R="152400" algn="just">
              <a:spcAft>
                <a:spcPts val="0"/>
              </a:spcAft>
            </a:pP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R="152400" algn="just">
              <a:spcAft>
                <a:spcPts val="0"/>
              </a:spcAft>
            </a:pPr>
            <a:r>
              <a:rPr lang="es-MX" b="1" dirty="0">
                <a:latin typeface="Arial" panose="020B0604020202020204" pitchFamily="34" charset="0"/>
                <a:ea typeface="Times New Roman" panose="02020603050405020304" pitchFamily="18" charset="0"/>
                <a:cs typeface="Times New Roman" panose="02020603050405020304" pitchFamily="18" charset="0"/>
              </a:rPr>
              <a:t>Fundamento legal</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R="152400" algn="just">
              <a:spcAft>
                <a:spcPts val="0"/>
              </a:spcAft>
            </a:pP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El fundamento para el tratamiento de datos personales son los artículos 80 fracciones IV, V, VI, 106 fracción I de la Ley de Transparencia y Acceso a la Información Pública del Estado de Veracruz; artículos 126, fracciones XXI y XXIII, 127 de la Ley 316 de Protección de Datos Personales en Posesión de Sujetos Obligados en el Estado de Veracruz.</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R="152400" algn="just">
              <a:spcAft>
                <a:spcPts val="0"/>
              </a:spcAft>
            </a:pP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MX" b="1" dirty="0">
                <a:latin typeface="Arial" panose="020B0604020202020204" pitchFamily="34" charset="0"/>
                <a:ea typeface="Times New Roman" panose="02020603050405020304" pitchFamily="18" charset="0"/>
                <a:cs typeface="Times New Roman" panose="02020603050405020304" pitchFamily="18" charset="0"/>
              </a:rPr>
              <a:t>Transferencia de datos personales.</a:t>
            </a:r>
            <a:r>
              <a:rPr lang="es-MX" dirty="0">
                <a:latin typeface="Arial" panose="020B0604020202020204" pitchFamily="34" charset="0"/>
                <a:ea typeface="Times New Roman" panose="02020603050405020304" pitchFamily="18" charset="0"/>
                <a:cs typeface="Times New Roman" panose="02020603050405020304" pitchFamily="18" charset="0"/>
              </a:rPr>
              <a:t> </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R="152400" algn="just">
              <a:spcAft>
                <a:spcPts val="0"/>
              </a:spcAft>
            </a:pP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Se informa que no realizarán transferencias que requieran su consentimiento, salvo aquellas que sean necesarias para atender requerimientos de información de una autoridad competente, debidamente fundados y motivados.</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R="152400" algn="just">
              <a:spcAft>
                <a:spcPts val="0"/>
              </a:spcAft>
            </a:pP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MX"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8927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14509" y="16148"/>
            <a:ext cx="8604448" cy="6740307"/>
          </a:xfrm>
          <a:prstGeom prst="rect">
            <a:avLst/>
          </a:prstGeom>
        </p:spPr>
        <p:txBody>
          <a:bodyPr wrap="square">
            <a:spAutoFit/>
          </a:bodyPr>
          <a:lstStyle/>
          <a:p>
            <a:pPr marR="152400" algn="just">
              <a:spcAft>
                <a:spcPts val="0"/>
              </a:spcAft>
            </a:pPr>
            <a:r>
              <a:rPr lang="es-MX"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Derechos ARCO</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Usted tiene derecho a conocer qué datos personales se tienen de usted, para qué se utilizan y las condiciones del uso que les damos (Acceso). Asimismo, es su derecho solicitar la corrección de su información personal en caso de que esté desactualizada, sea inexacta o incompleta (Rectificación); que la eliminemos de nuestros registros o bases de datos cuando considere que la misma no está siendo utilizada conforme a los principios, deberes y obligaciones previstas en la ley (Cancelación); así como oponerse al uso de sus datos personales para fines específicos (Oposición). Estos derechos se conocen como derechos ARCO. </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 </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Para el ejercicio de cualquiera de los derechos ARCO, usted podrá presentar solicitud por escrito ante la Unidad de Transparencia, formato electrónico disponible en el link </a:t>
            </a:r>
            <a:r>
              <a:rPr lang="es-MX" sz="16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www.ivai.org.mx/formatoderechosarco</a:t>
            </a:r>
            <a:r>
              <a:rPr lang="es-MX" sz="1600" dirty="0">
                <a:latin typeface="Arial" panose="020B0604020202020204" pitchFamily="34" charset="0"/>
                <a:ea typeface="Times New Roman" panose="02020603050405020304" pitchFamily="18" charset="0"/>
                <a:cs typeface="Arial" panose="020B0604020202020204" pitchFamily="34" charset="0"/>
              </a:rPr>
              <a:t>, vía Plataforma Nacional Transparencia disponible en </a:t>
            </a:r>
            <a:r>
              <a:rPr lang="es-MX" sz="16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4"/>
              </a:rPr>
              <a:t>http://www.plataformadetransparencia.org.mx/web/guest/inicio</a:t>
            </a:r>
            <a:r>
              <a:rPr lang="es-MX" sz="1600" dirty="0">
                <a:latin typeface="Arial" panose="020B0604020202020204" pitchFamily="34" charset="0"/>
                <a:ea typeface="Times New Roman" panose="02020603050405020304" pitchFamily="18" charset="0"/>
                <a:cs typeface="Arial" panose="020B0604020202020204" pitchFamily="34" charset="0"/>
              </a:rPr>
              <a:t>, o por correo electrónico </a:t>
            </a:r>
            <a:r>
              <a:rPr lang="es-MX" sz="1600" u="sng" dirty="0" smtClean="0">
                <a:solidFill>
                  <a:srgbClr val="0000FF"/>
                </a:solidFill>
                <a:latin typeface="Arial" panose="020B0604020202020204" pitchFamily="34" charset="0"/>
                <a:ea typeface="Times New Roman" panose="02020603050405020304" pitchFamily="18" charset="0"/>
                <a:cs typeface="Arial" panose="020B0604020202020204" pitchFamily="34" charset="0"/>
                <a:hlinkClick r:id="rId5"/>
              </a:rPr>
              <a:t>unidadtransparencia.ivai@outlook.com</a:t>
            </a:r>
            <a:r>
              <a:rPr lang="es-MX" sz="1600" dirty="0" smtClean="0">
                <a:latin typeface="Arial" panose="020B0604020202020204" pitchFamily="34" charset="0"/>
                <a:ea typeface="Times New Roman" panose="02020603050405020304" pitchFamily="18" charset="0"/>
                <a:cs typeface="Arial" panose="020B0604020202020204" pitchFamily="34" charset="0"/>
              </a:rPr>
              <a:t>. Los </a:t>
            </a:r>
            <a:r>
              <a:rPr lang="es-MX" sz="1600" dirty="0">
                <a:latin typeface="Arial" panose="020B0604020202020204" pitchFamily="34" charset="0"/>
                <a:ea typeface="Times New Roman" panose="02020603050405020304" pitchFamily="18" charset="0"/>
                <a:cs typeface="Arial" panose="020B0604020202020204" pitchFamily="34" charset="0"/>
              </a:rPr>
              <a:t>requisitos que debe cumplir son:</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 </a:t>
            </a:r>
            <a:r>
              <a:rPr lang="es-MX" sz="1600" dirty="0" smtClean="0">
                <a:latin typeface="Arial" panose="020B0604020202020204" pitchFamily="34" charset="0"/>
                <a:ea typeface="Times New Roman" panose="02020603050405020304" pitchFamily="18" charset="0"/>
                <a:cs typeface="Arial" panose="020B0604020202020204" pitchFamily="34" charset="0"/>
              </a:rPr>
              <a:t>El </a:t>
            </a:r>
            <a:r>
              <a:rPr lang="es-MX" sz="1600" dirty="0">
                <a:latin typeface="Arial" panose="020B0604020202020204" pitchFamily="34" charset="0"/>
                <a:ea typeface="Times New Roman" panose="02020603050405020304" pitchFamily="18" charset="0"/>
                <a:cs typeface="Arial" panose="020B0604020202020204" pitchFamily="34" charset="0"/>
              </a:rPr>
              <a:t>nombre del titular y su domicilio o cualquier otro medio para recibir notificaciones;</a:t>
            </a:r>
            <a:endParaRPr lang="es-MX"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MX" sz="1400" dirty="0">
                <a:latin typeface="Arial" panose="020B0604020202020204" pitchFamily="34" charset="0"/>
                <a:ea typeface="Times New Roman" panose="02020603050405020304" pitchFamily="18" charset="0"/>
                <a:cs typeface="Arial" panose="020B0604020202020204" pitchFamily="34" charset="0"/>
              </a:rPr>
              <a:t>Los documentos que acrediten la identidad del titular, y en su caso, la personalidad e identidad de su representante;</a:t>
            </a:r>
            <a:endParaRPr lang="es-MX"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MX" sz="1400" dirty="0">
                <a:latin typeface="Arial" panose="020B0604020202020204" pitchFamily="34" charset="0"/>
                <a:ea typeface="Times New Roman" panose="02020603050405020304" pitchFamily="18" charset="0"/>
                <a:cs typeface="Arial" panose="020B0604020202020204" pitchFamily="34" charset="0"/>
              </a:rPr>
              <a:t>De ser posible, el área responsable que trata los datos personales;</a:t>
            </a:r>
            <a:endParaRPr lang="es-MX"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MX" sz="1400" dirty="0">
                <a:latin typeface="Arial" panose="020B0604020202020204" pitchFamily="34" charset="0"/>
                <a:ea typeface="Times New Roman" panose="02020603050405020304" pitchFamily="18" charset="0"/>
                <a:cs typeface="Arial" panose="020B0604020202020204" pitchFamily="34" charset="0"/>
              </a:rPr>
              <a:t>La descripción clara y precisa de los datos personales respecto de los que se busca ejercer alguno de los derechos ARCO, salvo que se trate del derecho de acceso;</a:t>
            </a:r>
            <a:endParaRPr lang="es-MX"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MX" sz="1400" dirty="0">
                <a:latin typeface="Arial" panose="020B0604020202020204" pitchFamily="34" charset="0"/>
                <a:ea typeface="Times New Roman" panose="02020603050405020304" pitchFamily="18" charset="0"/>
                <a:cs typeface="Arial" panose="020B0604020202020204" pitchFamily="34" charset="0"/>
              </a:rPr>
              <a:t>La descripción del derecho ARCO que se pretende ejercer, o bien, lo que solicita el titular; y</a:t>
            </a:r>
            <a:endParaRPr lang="es-MX"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MX" sz="1400" dirty="0">
                <a:latin typeface="Arial" panose="020B0604020202020204" pitchFamily="34" charset="0"/>
                <a:ea typeface="Times New Roman" panose="02020603050405020304" pitchFamily="18" charset="0"/>
                <a:cs typeface="Arial" panose="020B0604020202020204" pitchFamily="34" charset="0"/>
              </a:rPr>
              <a:t>Cualquier otro elemento o documento que facilite la localización de los datos personales, en su caso.</a:t>
            </a:r>
            <a:endParaRPr lang="es-MX"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MX" sz="1400" dirty="0">
                <a:latin typeface="Arial" panose="020B0604020202020204" pitchFamily="34" charset="0"/>
                <a:ea typeface="Times New Roman" panose="02020603050405020304" pitchFamily="18" charset="0"/>
                <a:cs typeface="Arial" panose="020B0604020202020204" pitchFamily="34" charset="0"/>
              </a:rPr>
              <a:t> </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En caso de solicitar la rectificación, </a:t>
            </a:r>
            <a:r>
              <a:rPr lang="es-MX" sz="1600" dirty="0" smtClean="0">
                <a:latin typeface="Arial" panose="020B0604020202020204" pitchFamily="34" charset="0"/>
                <a:ea typeface="Times New Roman" panose="02020603050405020304" pitchFamily="18" charset="0"/>
                <a:cs typeface="Arial" panose="020B0604020202020204" pitchFamily="34" charset="0"/>
              </a:rPr>
              <a:t>……..</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 </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La Unidad de Transparencia responderá </a:t>
            </a:r>
            <a:r>
              <a:rPr lang="es-MX" sz="1600" dirty="0" smtClean="0">
                <a:latin typeface="Arial" panose="020B0604020202020204" pitchFamily="34" charset="0"/>
                <a:ea typeface="Times New Roman" panose="02020603050405020304" pitchFamily="18" charset="0"/>
                <a:cs typeface="Arial" panose="020B0604020202020204" pitchFamily="34" charset="0"/>
              </a:rPr>
              <a:t>………………………</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 </a:t>
            </a:r>
            <a:endParaRPr lang="es-MX"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105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260648"/>
            <a:ext cx="7992888" cy="2862322"/>
          </a:xfrm>
          <a:prstGeom prst="rect">
            <a:avLst/>
          </a:prstGeom>
        </p:spPr>
        <p:txBody>
          <a:bodyPr wrap="square">
            <a:spAutoFit/>
          </a:bodyPr>
          <a:lstStyle/>
          <a:p>
            <a:pPr algn="just">
              <a:spcAft>
                <a:spcPts val="0"/>
              </a:spcAft>
            </a:pPr>
            <a:r>
              <a:rPr lang="es-MX" b="1" dirty="0">
                <a:latin typeface="Arial" panose="020B0604020202020204" pitchFamily="34" charset="0"/>
                <a:ea typeface="Times New Roman" panose="02020603050405020304" pitchFamily="18" charset="0"/>
                <a:cs typeface="Times New Roman" panose="02020603050405020304" pitchFamily="18" charset="0"/>
              </a:rPr>
              <a:t>Datos de la Unidad de Transparencia </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Domicilio: Cirilo Celis Pastrana sin número, Colonia Rafael Lucio, Xalapa, Veracruz, C.P. 91110</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Teléfono: (228) 8 42 07 70  ext. 107</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Correo electrónico institucional: </a:t>
            </a:r>
            <a:r>
              <a:rPr lang="es-MX"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3"/>
              </a:rPr>
              <a:t>unidadtransparencia.ivai@outlook.com</a:t>
            </a:r>
            <a:r>
              <a:rPr lang="es-MX" dirty="0">
                <a:latin typeface="Arial" panose="020B0604020202020204" pitchFamily="34" charset="0"/>
                <a:ea typeface="Times New Roman" panose="02020603050405020304" pitchFamily="18" charset="0"/>
                <a:cs typeface="Times New Roman" panose="02020603050405020304" pitchFamily="18" charset="0"/>
              </a:rPr>
              <a:t>.</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 </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MX" b="1" dirty="0">
                <a:latin typeface="Arial" panose="020B0604020202020204" pitchFamily="34" charset="0"/>
                <a:ea typeface="Times New Roman" panose="02020603050405020304" pitchFamily="18" charset="0"/>
                <a:cs typeface="Times New Roman" panose="02020603050405020304" pitchFamily="18" charset="0"/>
              </a:rPr>
              <a:t>Cambios al Aviso de Privacidad</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R="152400"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En caso de realizar alguna modificación al Aviso de Privacidad, se le hará de su conocimiento vía correo electrónico o bien, a través del portal del Instituto: </a:t>
            </a:r>
            <a:r>
              <a:rPr lang="es-MX"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a:rPr>
              <a:t>http://www.ivai.org.mx</a:t>
            </a:r>
            <a:r>
              <a:rPr lang="es-MX" dirty="0">
                <a:latin typeface="Arial" panose="020B0604020202020204" pitchFamily="34" charset="0"/>
                <a:ea typeface="Times New Roman" panose="02020603050405020304" pitchFamily="18" charset="0"/>
                <a:cs typeface="Times New Roman" panose="02020603050405020304" pitchFamily="18" charset="0"/>
              </a:rPr>
              <a:t>.</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p:cNvSpPr txBox="1"/>
          <p:nvPr/>
        </p:nvSpPr>
        <p:spPr>
          <a:xfrm>
            <a:off x="574954" y="3212976"/>
            <a:ext cx="8245517" cy="2862322"/>
          </a:xfrm>
          <a:prstGeom prst="rect">
            <a:avLst/>
          </a:prstGeom>
          <a:noFill/>
        </p:spPr>
        <p:txBody>
          <a:bodyPr wrap="square" rtlCol="0">
            <a:spAutoFit/>
          </a:bodyPr>
          <a:lstStyle/>
          <a:p>
            <a:pPr marL="342900" indent="-342900" algn="just">
              <a:buFont typeface="Arial" panose="020B0604020202020204" pitchFamily="34" charset="0"/>
              <a:buChar char="•"/>
            </a:pPr>
            <a:r>
              <a:rPr lang="es-MX" sz="2000" dirty="0" smtClean="0">
                <a:solidFill>
                  <a:srgbClr val="FF0000"/>
                </a:solidFill>
                <a:latin typeface="Arial" panose="020B0604020202020204" pitchFamily="34" charset="0"/>
                <a:cs typeface="Arial" panose="020B0604020202020204" pitchFamily="34" charset="0"/>
              </a:rPr>
              <a:t>Se sugiere consultar Guía para la elaboración de avisos de privacidad y formatos, en la sección de datos personales de la página del IVAI, en </a:t>
            </a:r>
            <a:r>
              <a:rPr lang="es-MX" sz="2000" dirty="0" smtClean="0">
                <a:solidFill>
                  <a:srgbClr val="FF0000"/>
                </a:solidFill>
                <a:latin typeface="Arial" panose="020B0604020202020204" pitchFamily="34" charset="0"/>
                <a:cs typeface="Arial" panose="020B0604020202020204" pitchFamily="34" charset="0"/>
                <a:hlinkClick r:id="rId4"/>
              </a:rPr>
              <a:t>www.ivai.org.mx</a:t>
            </a:r>
            <a:r>
              <a:rPr lang="es-MX" sz="2000" dirty="0" smtClean="0">
                <a:solidFill>
                  <a:srgbClr val="FF0000"/>
                </a:solidFill>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s-MX" sz="2000" dirty="0">
              <a:solidFill>
                <a:srgbClr val="FF000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2000" dirty="0" smtClean="0">
                <a:solidFill>
                  <a:srgbClr val="FF0000"/>
                </a:solidFill>
                <a:latin typeface="Arial" panose="020B0604020202020204" pitchFamily="34" charset="0"/>
                <a:cs typeface="Arial" panose="020B0604020202020204" pitchFamily="34" charset="0"/>
              </a:rPr>
              <a:t>La responsabilidad de elaborar e implementar los avisos es de las áreas administrativas, </a:t>
            </a:r>
            <a:r>
              <a:rPr lang="es-MX" sz="2000" dirty="0" err="1" smtClean="0">
                <a:solidFill>
                  <a:srgbClr val="FF0000"/>
                </a:solidFill>
                <a:latin typeface="Arial" panose="020B0604020202020204" pitchFamily="34" charset="0"/>
                <a:cs typeface="Arial" panose="020B0604020202020204" pitchFamily="34" charset="0"/>
              </a:rPr>
              <a:t>asi</a:t>
            </a:r>
            <a:r>
              <a:rPr lang="es-MX" sz="2000" dirty="0" smtClean="0">
                <a:solidFill>
                  <a:srgbClr val="FF0000"/>
                </a:solidFill>
                <a:latin typeface="Arial" panose="020B0604020202020204" pitchFamily="34" charset="0"/>
                <a:cs typeface="Arial" panose="020B0604020202020204" pitchFamily="34" charset="0"/>
              </a:rPr>
              <a:t> como su diseño o estilo.</a:t>
            </a:r>
          </a:p>
          <a:p>
            <a:pPr marL="342900" indent="-342900" algn="just">
              <a:buFont typeface="Arial" panose="020B0604020202020204" pitchFamily="34" charset="0"/>
              <a:buChar char="•"/>
            </a:pPr>
            <a:endParaRPr lang="es-MX" sz="2000" dirty="0">
              <a:solidFill>
                <a:srgbClr val="FF000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2000" dirty="0" smtClean="0">
                <a:solidFill>
                  <a:srgbClr val="FF0000"/>
                </a:solidFill>
                <a:latin typeface="Arial" panose="020B0604020202020204" pitchFamily="34" charset="0"/>
                <a:cs typeface="Arial" panose="020B0604020202020204" pitchFamily="34" charset="0"/>
              </a:rPr>
              <a:t>El IVAI no valida los avisos, en su caso vigila que cumplan con la obligación u orientación en su construcción.</a:t>
            </a:r>
          </a:p>
        </p:txBody>
      </p:sp>
    </p:spTree>
    <p:extLst>
      <p:ext uri="{BB962C8B-B14F-4D97-AF65-F5344CB8AC3E}">
        <p14:creationId xmlns:p14="http://schemas.microsoft.com/office/powerpoint/2010/main" val="3122087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5344" y="1656695"/>
            <a:ext cx="3306034" cy="346249"/>
          </a:xfrm>
          <a:prstGeom prst="rect">
            <a:avLst/>
          </a:prstGeom>
          <a:noFill/>
        </p:spPr>
        <p:txBody>
          <a:bodyPr wrap="none" lIns="68580" tIns="34290" rIns="68580" bIns="34290">
            <a:spAutoFit/>
            <a:scene3d>
              <a:camera prst="perspectiveRight"/>
              <a:lightRig rig="harsh" dir="t"/>
            </a:scene3d>
            <a:sp3d extrusionH="57150" prstMaterial="matte">
              <a:bevelT w="63500" h="12700" prst="angle"/>
              <a:contourClr>
                <a:schemeClr val="bg1">
                  <a:lumMod val="65000"/>
                </a:schemeClr>
              </a:contourClr>
            </a:sp3d>
          </a:bodyPr>
          <a:lstStyle/>
          <a:p>
            <a:pPr algn="ctr"/>
            <a:r>
              <a:rPr lang="es-ES" dirty="0">
                <a:ln/>
                <a:latin typeface="Arial" panose="020B0604020202020204" pitchFamily="34" charset="0"/>
                <a:cs typeface="Arial" panose="020B0604020202020204" pitchFamily="34" charset="0"/>
              </a:rPr>
              <a:t>Denominación del responsable</a:t>
            </a:r>
          </a:p>
        </p:txBody>
      </p:sp>
      <p:sp>
        <p:nvSpPr>
          <p:cNvPr id="7" name="Rectángulo 6"/>
          <p:cNvSpPr/>
          <p:nvPr/>
        </p:nvSpPr>
        <p:spPr>
          <a:xfrm>
            <a:off x="6407052" y="1575611"/>
            <a:ext cx="2908489" cy="346249"/>
          </a:xfrm>
          <a:prstGeom prst="rect">
            <a:avLst/>
          </a:prstGeom>
          <a:noFill/>
        </p:spPr>
        <p:txBody>
          <a:bodyPr wrap="none" lIns="68580" tIns="34290" rIns="68580" bIns="34290">
            <a:spAutoFit/>
            <a:scene3d>
              <a:camera prst="perspectiveRight"/>
              <a:lightRig rig="harsh" dir="t"/>
            </a:scene3d>
            <a:sp3d extrusionH="57150" prstMaterial="matte">
              <a:bevelT w="63500" h="12700" prst="angle"/>
              <a:contourClr>
                <a:schemeClr val="bg1">
                  <a:lumMod val="65000"/>
                </a:schemeClr>
              </a:contourClr>
            </a:sp3d>
          </a:bodyPr>
          <a:lstStyle/>
          <a:p>
            <a:pPr algn="ctr"/>
            <a:r>
              <a:rPr lang="es-ES" dirty="0">
                <a:ln/>
                <a:latin typeface="Arial" panose="020B0604020202020204" pitchFamily="34" charset="0"/>
                <a:cs typeface="Arial" panose="020B0604020202020204" pitchFamily="34" charset="0"/>
              </a:rPr>
              <a:t>Finalidades del tratamiento</a:t>
            </a:r>
          </a:p>
        </p:txBody>
      </p:sp>
      <p:sp>
        <p:nvSpPr>
          <p:cNvPr id="8" name="Rectángulo 7"/>
          <p:cNvSpPr/>
          <p:nvPr/>
        </p:nvSpPr>
        <p:spPr>
          <a:xfrm>
            <a:off x="45897" y="3718306"/>
            <a:ext cx="3143553" cy="623248"/>
          </a:xfrm>
          <a:prstGeom prst="rect">
            <a:avLst/>
          </a:prstGeom>
          <a:noFill/>
        </p:spPr>
        <p:txBody>
          <a:bodyPr wrap="none" lIns="68580" tIns="34290" rIns="68580" bIns="34290">
            <a:spAutoFit/>
            <a:scene3d>
              <a:camera prst="perspectiveRight"/>
              <a:lightRig rig="harsh" dir="t"/>
            </a:scene3d>
            <a:sp3d extrusionH="57150" prstMaterial="matte">
              <a:bevelT w="63500" h="12700" prst="angle"/>
              <a:contourClr>
                <a:schemeClr val="bg1">
                  <a:lumMod val="65000"/>
                </a:schemeClr>
              </a:contourClr>
            </a:sp3d>
          </a:bodyPr>
          <a:lstStyle/>
          <a:p>
            <a:pPr algn="ctr"/>
            <a:r>
              <a:rPr lang="es-ES" dirty="0">
                <a:ln/>
                <a:latin typeface="Arial" panose="020B0604020202020204" pitchFamily="34" charset="0"/>
                <a:cs typeface="Arial" panose="020B0604020202020204" pitchFamily="34" charset="0"/>
              </a:rPr>
              <a:t>Transferencias que requieran</a:t>
            </a:r>
          </a:p>
          <a:p>
            <a:pPr algn="ctr"/>
            <a:r>
              <a:rPr lang="es-ES" dirty="0">
                <a:ln/>
                <a:latin typeface="Arial" panose="020B0604020202020204" pitchFamily="34" charset="0"/>
                <a:cs typeface="Arial" panose="020B0604020202020204" pitchFamily="34" charset="0"/>
              </a:rPr>
              <a:t> consentimiento</a:t>
            </a:r>
          </a:p>
        </p:txBody>
      </p:sp>
      <p:sp>
        <p:nvSpPr>
          <p:cNvPr id="9" name="Rectángulo 8"/>
          <p:cNvSpPr/>
          <p:nvPr/>
        </p:nvSpPr>
        <p:spPr>
          <a:xfrm>
            <a:off x="6160771" y="3931015"/>
            <a:ext cx="3164970" cy="623248"/>
          </a:xfrm>
          <a:prstGeom prst="rect">
            <a:avLst/>
          </a:prstGeom>
          <a:noFill/>
        </p:spPr>
        <p:txBody>
          <a:bodyPr wrap="none" lIns="68580" tIns="34290" rIns="68580" bIns="34290">
            <a:spAutoFit/>
            <a:scene3d>
              <a:camera prst="perspectiveRight"/>
              <a:lightRig rig="harsh" dir="t"/>
            </a:scene3d>
            <a:sp3d extrusionH="57150" prstMaterial="matte">
              <a:bevelT w="63500" h="12700" prst="angle"/>
              <a:contourClr>
                <a:schemeClr val="bg1">
                  <a:lumMod val="65000"/>
                </a:schemeClr>
              </a:contourClr>
            </a:sp3d>
          </a:bodyPr>
          <a:lstStyle/>
          <a:p>
            <a:pPr algn="ctr"/>
            <a:r>
              <a:rPr lang="es-ES" dirty="0">
                <a:ln/>
                <a:latin typeface="Arial" panose="020B0604020202020204" pitchFamily="34" charset="0"/>
                <a:cs typeface="Arial" panose="020B0604020202020204" pitchFamily="34" charset="0"/>
              </a:rPr>
              <a:t>Mecanismos para manifestar </a:t>
            </a:r>
          </a:p>
          <a:p>
            <a:pPr algn="ctr"/>
            <a:r>
              <a:rPr lang="es-ES" dirty="0">
                <a:ln/>
                <a:latin typeface="Arial" panose="020B0604020202020204" pitchFamily="34" charset="0"/>
                <a:cs typeface="Arial" panose="020B0604020202020204" pitchFamily="34" charset="0"/>
              </a:rPr>
              <a:t>negativa de tratamiento</a:t>
            </a:r>
          </a:p>
        </p:txBody>
      </p:sp>
      <p:sp>
        <p:nvSpPr>
          <p:cNvPr id="10" name="Rectángulo 9"/>
          <p:cNvSpPr/>
          <p:nvPr/>
        </p:nvSpPr>
        <p:spPr>
          <a:xfrm>
            <a:off x="3296879" y="5908033"/>
            <a:ext cx="2177520" cy="623248"/>
          </a:xfrm>
          <a:prstGeom prst="rect">
            <a:avLst/>
          </a:prstGeom>
          <a:noFill/>
        </p:spPr>
        <p:txBody>
          <a:bodyPr wrap="none" lIns="68580" tIns="34290" rIns="68580" bIns="34290">
            <a:spAutoFit/>
            <a:scene3d>
              <a:camera prst="perspectiveRight"/>
              <a:lightRig rig="harsh" dir="t"/>
            </a:scene3d>
            <a:sp3d extrusionH="57150" prstMaterial="matte">
              <a:bevelT w="63500" h="12700" prst="angle"/>
              <a:contourClr>
                <a:schemeClr val="bg1">
                  <a:lumMod val="65000"/>
                </a:schemeClr>
              </a:contourClr>
            </a:sp3d>
          </a:bodyPr>
          <a:lstStyle/>
          <a:p>
            <a:pPr algn="ctr"/>
            <a:r>
              <a:rPr lang="es-ES" dirty="0">
                <a:ln/>
                <a:latin typeface="Arial" panose="020B0604020202020204" pitchFamily="34" charset="0"/>
                <a:cs typeface="Arial" panose="020B0604020202020204" pitchFamily="34" charset="0"/>
              </a:rPr>
              <a:t>Sitio para consultar </a:t>
            </a:r>
          </a:p>
          <a:p>
            <a:pPr algn="ctr"/>
            <a:r>
              <a:rPr lang="es-ES" dirty="0">
                <a:ln/>
                <a:latin typeface="Arial" panose="020B0604020202020204" pitchFamily="34" charset="0"/>
                <a:cs typeface="Arial" panose="020B0604020202020204" pitchFamily="34" charset="0"/>
              </a:rPr>
              <a:t>aviso de privacidad</a:t>
            </a:r>
          </a:p>
        </p:txBody>
      </p:sp>
      <p:pic>
        <p:nvPicPr>
          <p:cNvPr id="1026" name="Picture 2" descr="Resultado de imagen para aviso de privacidad simplific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014" y="2058787"/>
            <a:ext cx="2259822" cy="16948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Resultado de imagen para persona negativa caricatu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86620">
            <a:off x="6935140" y="4799847"/>
            <a:ext cx="1789355" cy="7865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32" name="Picture 8" descr="Resultado de imagen para consulta por inter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22070">
            <a:off x="3956061" y="4625698"/>
            <a:ext cx="1134868" cy="11348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36" name="Picture 12" descr="Resultado de imagen para logos gobierno feder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001" y="2293252"/>
            <a:ext cx="1990487" cy="9613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40" name="Picture 16" descr="Resultado de imagen para finalidad de tratamiento de datos personale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9572" b="737"/>
          <a:stretch/>
        </p:blipFill>
        <p:spPr bwMode="auto">
          <a:xfrm rot="702023">
            <a:off x="7063872" y="2261753"/>
            <a:ext cx="1387148" cy="14141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cxnSp>
        <p:nvCxnSpPr>
          <p:cNvPr id="13" name="Conector recto de flecha 12"/>
          <p:cNvCxnSpPr/>
          <p:nvPr/>
        </p:nvCxnSpPr>
        <p:spPr>
          <a:xfrm flipV="1">
            <a:off x="6080343" y="1927742"/>
            <a:ext cx="471361" cy="473686"/>
          </a:xfrm>
          <a:prstGeom prst="straightConnector1">
            <a:avLst/>
          </a:prstGeom>
          <a:ln w="57150">
            <a:solidFill>
              <a:schemeClr val="accent6">
                <a:lumMod val="7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23" name="Conector recto de flecha 22"/>
          <p:cNvCxnSpPr/>
          <p:nvPr/>
        </p:nvCxnSpPr>
        <p:spPr>
          <a:xfrm flipH="1">
            <a:off x="2988697" y="3512489"/>
            <a:ext cx="610599" cy="262343"/>
          </a:xfrm>
          <a:prstGeom prst="straightConnector1">
            <a:avLst/>
          </a:prstGeom>
          <a:ln w="57150">
            <a:solidFill>
              <a:schemeClr val="accent6">
                <a:lumMod val="7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24" name="Conector recto de flecha 23"/>
          <p:cNvCxnSpPr/>
          <p:nvPr/>
        </p:nvCxnSpPr>
        <p:spPr>
          <a:xfrm>
            <a:off x="4675072" y="3735517"/>
            <a:ext cx="4445" cy="669561"/>
          </a:xfrm>
          <a:prstGeom prst="straightConnector1">
            <a:avLst/>
          </a:prstGeom>
          <a:ln w="57150">
            <a:solidFill>
              <a:schemeClr val="accent6">
                <a:lumMod val="7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25" name="Conector recto de flecha 24"/>
          <p:cNvCxnSpPr/>
          <p:nvPr/>
        </p:nvCxnSpPr>
        <p:spPr>
          <a:xfrm>
            <a:off x="5876765" y="3588374"/>
            <a:ext cx="582603" cy="147143"/>
          </a:xfrm>
          <a:prstGeom prst="straightConnector1">
            <a:avLst/>
          </a:prstGeom>
          <a:ln w="57150">
            <a:solidFill>
              <a:schemeClr val="accent6">
                <a:lumMod val="7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33" name="Conector recto de flecha 32"/>
          <p:cNvCxnSpPr/>
          <p:nvPr/>
        </p:nvCxnSpPr>
        <p:spPr>
          <a:xfrm flipH="1" flipV="1">
            <a:off x="3178865" y="1885663"/>
            <a:ext cx="697682" cy="476621"/>
          </a:xfrm>
          <a:prstGeom prst="straightConnector1">
            <a:avLst/>
          </a:prstGeom>
          <a:ln w="57150">
            <a:solidFill>
              <a:schemeClr val="accent6">
                <a:lumMod val="75000"/>
              </a:schemeClr>
            </a:solidFill>
            <a:tailEnd type="triangle"/>
          </a:ln>
        </p:spPr>
        <p:style>
          <a:lnRef idx="1">
            <a:schemeClr val="accent3"/>
          </a:lnRef>
          <a:fillRef idx="0">
            <a:schemeClr val="accent3"/>
          </a:fillRef>
          <a:effectRef idx="0">
            <a:schemeClr val="accent3"/>
          </a:effectRef>
          <a:fontRef idx="minor">
            <a:schemeClr val="tx1"/>
          </a:fontRef>
        </p:style>
      </p:cxnSp>
      <p:pic>
        <p:nvPicPr>
          <p:cNvPr id="1042" name="Picture 18" descr="Resultado de imagen para ATENCIÓN CIUDADAN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415" y="4505186"/>
            <a:ext cx="2420515" cy="11598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Marcador de número de diapositiva 1"/>
          <p:cNvSpPr>
            <a:spLocks noGrp="1"/>
          </p:cNvSpPr>
          <p:nvPr>
            <p:ph type="sldNum" sz="quarter" idx="12"/>
          </p:nvPr>
        </p:nvSpPr>
        <p:spPr/>
        <p:txBody>
          <a:bodyPr/>
          <a:lstStyle/>
          <a:p>
            <a:fld id="{50E2F99C-B5C2-45EA-BEAF-E898FDD661AC}" type="slidenum">
              <a:rPr lang="es-MX" smtClean="0"/>
              <a:t>23</a:t>
            </a:fld>
            <a:endParaRPr lang="es-MX"/>
          </a:p>
        </p:txBody>
      </p:sp>
      <p:sp>
        <p:nvSpPr>
          <p:cNvPr id="3" name="Título 2"/>
          <p:cNvSpPr>
            <a:spLocks noGrp="1"/>
          </p:cNvSpPr>
          <p:nvPr>
            <p:ph type="title" idx="4294967295"/>
          </p:nvPr>
        </p:nvSpPr>
        <p:spPr>
          <a:xfrm>
            <a:off x="1617672" y="468316"/>
            <a:ext cx="6266696" cy="690562"/>
          </a:xfrm>
          <a:prstGeom prst="rect">
            <a:avLst/>
          </a:prstGeom>
        </p:spPr>
        <p:txBody>
          <a:bodyPr>
            <a:normAutofit/>
          </a:bodyPr>
          <a:lstStyle/>
          <a:p>
            <a:pPr algn="ctr"/>
            <a:r>
              <a:rPr lang="es-MX" sz="3600" dirty="0">
                <a:solidFill>
                  <a:srgbClr val="E3AA3B"/>
                </a:solidFill>
                <a:effectLst/>
                <a:latin typeface="Arial Narrow" panose="020B0606020202030204" pitchFamily="34" charset="0"/>
              </a:rPr>
              <a:t>Aviso de privacidad simplificado</a:t>
            </a:r>
            <a:endParaRPr lang="es-MX" sz="3600" dirty="0">
              <a:solidFill>
                <a:srgbClr val="E3AA3B"/>
              </a:solidFill>
              <a:effectLst/>
            </a:endParaRPr>
          </a:p>
        </p:txBody>
      </p:sp>
    </p:spTree>
    <p:extLst>
      <p:ext uri="{BB962C8B-B14F-4D97-AF65-F5344CB8AC3E}">
        <p14:creationId xmlns:p14="http://schemas.microsoft.com/office/powerpoint/2010/main" val="718336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3568" y="332656"/>
            <a:ext cx="7848872" cy="6186309"/>
          </a:xfrm>
          <a:prstGeom prst="rect">
            <a:avLst/>
          </a:prstGeom>
        </p:spPr>
        <p:txBody>
          <a:bodyPr wrap="square">
            <a:spAutoFit/>
          </a:bodyPr>
          <a:lstStyle/>
          <a:p>
            <a:r>
              <a:rPr lang="es-MX" sz="2000" b="1" i="1" dirty="0">
                <a:latin typeface="Arial" panose="020B0604020202020204" pitchFamily="34" charset="0"/>
                <a:cs typeface="Arial" panose="020B0604020202020204" pitchFamily="34" charset="0"/>
              </a:rPr>
              <a:t>Aviso de privacidad simplificado de capacitaciones o eventos presenciales</a:t>
            </a:r>
            <a:endParaRPr lang="es-MX" sz="2000" dirty="0">
              <a:latin typeface="Arial" panose="020B0604020202020204" pitchFamily="34" charset="0"/>
              <a:cs typeface="Arial" panose="020B0604020202020204" pitchFamily="34" charset="0"/>
            </a:endParaRPr>
          </a:p>
          <a:p>
            <a:pPr algn="just"/>
            <a:r>
              <a:rPr lang="es-MX" sz="2000" dirty="0">
                <a:latin typeface="Arial" panose="020B0604020202020204" pitchFamily="34" charset="0"/>
                <a:cs typeface="Arial" panose="020B0604020202020204" pitchFamily="34" charset="0"/>
              </a:rPr>
              <a:t> </a:t>
            </a:r>
            <a:r>
              <a:rPr lang="es-MX" sz="1400" dirty="0" smtClean="0">
                <a:latin typeface="Arial" panose="020B0604020202020204" pitchFamily="34" charset="0"/>
                <a:cs typeface="Arial" panose="020B0604020202020204" pitchFamily="34" charset="0"/>
              </a:rPr>
              <a:t>El </a:t>
            </a:r>
            <a:r>
              <a:rPr lang="es-MX" sz="1400" dirty="0">
                <a:latin typeface="Arial" panose="020B0604020202020204" pitchFamily="34" charset="0"/>
                <a:cs typeface="Arial" panose="020B0604020202020204" pitchFamily="34" charset="0"/>
              </a:rPr>
              <a:t>Instituto Veracruzano de Acceso a la Información y Protección de Datos Personales, es el responsable del tratamiento de los datos personales que nos proporcione. </a:t>
            </a:r>
          </a:p>
          <a:p>
            <a:pPr algn="just"/>
            <a:r>
              <a:rPr lang="es-MX" sz="1400" dirty="0">
                <a:latin typeface="Arial" panose="020B0604020202020204" pitchFamily="34" charset="0"/>
                <a:cs typeface="Arial" panose="020B0604020202020204" pitchFamily="34" charset="0"/>
              </a:rPr>
              <a:t> </a:t>
            </a:r>
          </a:p>
          <a:p>
            <a:pPr algn="just"/>
            <a:r>
              <a:rPr lang="es-MX" sz="1400" dirty="0">
                <a:latin typeface="Arial" panose="020B0604020202020204" pitchFamily="34" charset="0"/>
                <a:cs typeface="Arial" panose="020B0604020202020204" pitchFamily="34" charset="0"/>
              </a:rPr>
              <a:t>Sus datos personales, serán utilizados para las siguientes finalidades: a) Registrar su inscripción a la modalidad de capacitación que haya elegido; b) generar listas de asistencias y validación de  las mismas; c) emisión de constancia de participación o asistencia de acuerdo a la modalidad de que se trate; d) establecer comunicación para dar seguimiento de los cursos o aclaración de dudas sobre sus datos, notificación de cancelación o cambio de horario, fecha o sede; y e) generar estadísticas para informes obligatorios del Instituto ante otros organismos públicos o privados.</a:t>
            </a:r>
          </a:p>
          <a:p>
            <a:pPr algn="just"/>
            <a:r>
              <a:rPr lang="es-MX" sz="1400" dirty="0">
                <a:latin typeface="Arial" panose="020B0604020202020204" pitchFamily="34" charset="0"/>
                <a:cs typeface="Arial" panose="020B0604020202020204" pitchFamily="34" charset="0"/>
              </a:rPr>
              <a:t> </a:t>
            </a:r>
          </a:p>
          <a:p>
            <a:pPr algn="just"/>
            <a:r>
              <a:rPr lang="es-MX" sz="1400" dirty="0">
                <a:latin typeface="Arial" panose="020B0604020202020204" pitchFamily="34" charset="0"/>
                <a:cs typeface="Arial" panose="020B0604020202020204" pitchFamily="34" charset="0"/>
              </a:rPr>
              <a:t>De manera adicional, utilizaremos su información personal para las siguientes finalidades que no son necesarias, pero que nos permiten y facilitan brindarle una mejor atención: a) envío de material de exposición o apoyo; y, b) invitaciones a futuros eventos.</a:t>
            </a:r>
          </a:p>
          <a:p>
            <a:pPr algn="just"/>
            <a:r>
              <a:rPr lang="es-MX" sz="1400" dirty="0">
                <a:latin typeface="Arial" panose="020B0604020202020204" pitchFamily="34" charset="0"/>
                <a:cs typeface="Arial" panose="020B0604020202020204" pitchFamily="34" charset="0"/>
              </a:rPr>
              <a:t> </a:t>
            </a:r>
          </a:p>
          <a:p>
            <a:pPr algn="just"/>
            <a:r>
              <a:rPr lang="es-MX" sz="1400" dirty="0">
                <a:latin typeface="Arial" panose="020B0604020202020204" pitchFamily="34" charset="0"/>
                <a:cs typeface="Arial" panose="020B0604020202020204" pitchFamily="34" charset="0"/>
              </a:rPr>
              <a:t>En caso de que no desee que sus datos personales sean tratados para las finalidades adicionales, usted puede manifestarlo en el correo electrónico </a:t>
            </a:r>
            <a:r>
              <a:rPr lang="es-MX" sz="1400" u="sng" dirty="0">
                <a:latin typeface="Arial" panose="020B0604020202020204" pitchFamily="34" charset="0"/>
                <a:cs typeface="Arial" panose="020B0604020202020204" pitchFamily="34" charset="0"/>
                <a:hlinkClick r:id="rId3"/>
              </a:rPr>
              <a:t>capacitaciónivai@outlook.com</a:t>
            </a:r>
            <a:endParaRPr lang="es-MX" sz="1400" dirty="0">
              <a:latin typeface="Arial" panose="020B0604020202020204" pitchFamily="34" charset="0"/>
              <a:cs typeface="Arial" panose="020B0604020202020204" pitchFamily="34" charset="0"/>
            </a:endParaRPr>
          </a:p>
          <a:p>
            <a:pPr algn="just"/>
            <a:r>
              <a:rPr lang="es-MX" sz="1400" dirty="0">
                <a:latin typeface="Arial" panose="020B0604020202020204" pitchFamily="34" charset="0"/>
                <a:cs typeface="Arial" panose="020B0604020202020204" pitchFamily="34" charset="0"/>
              </a:rPr>
              <a:t> </a:t>
            </a:r>
          </a:p>
          <a:p>
            <a:pPr algn="just"/>
            <a:r>
              <a:rPr lang="es-MX" sz="1400" dirty="0">
                <a:latin typeface="Arial" panose="020B0604020202020204" pitchFamily="34" charset="0"/>
                <a:cs typeface="Arial" panose="020B0604020202020204" pitchFamily="34" charset="0"/>
              </a:rPr>
              <a:t>Se informa que no se realizarán transferencias que requieran su consentimiento, salvo aquellas que sean necesarias para atender requerimientos de información de una autoridad competente, debidamente fundados y motivados.</a:t>
            </a:r>
          </a:p>
          <a:p>
            <a:pPr algn="just"/>
            <a:r>
              <a:rPr lang="es-MX" sz="1400" dirty="0">
                <a:latin typeface="Arial" panose="020B0604020202020204" pitchFamily="34" charset="0"/>
                <a:cs typeface="Arial" panose="020B0604020202020204" pitchFamily="34" charset="0"/>
              </a:rPr>
              <a:t> </a:t>
            </a:r>
          </a:p>
          <a:p>
            <a:pPr algn="just"/>
            <a:r>
              <a:rPr lang="es-MX" sz="1400" dirty="0">
                <a:latin typeface="Arial" panose="020B0604020202020204" pitchFamily="34" charset="0"/>
                <a:cs typeface="Arial" panose="020B0604020202020204" pitchFamily="34" charset="0"/>
              </a:rPr>
              <a:t>Para mayor información acerca del tratamiento y de los derechos que puede hacer valer, usted puede acceder al aviso de privacidad integral de cursos o eventos a través de </a:t>
            </a:r>
            <a:r>
              <a:rPr lang="es-MX" sz="1400" u="sng" dirty="0">
                <a:latin typeface="Arial" panose="020B0604020202020204" pitchFamily="34" charset="0"/>
                <a:cs typeface="Arial" panose="020B0604020202020204" pitchFamily="34" charset="0"/>
                <a:hlinkClick r:id="rId4"/>
              </a:rPr>
              <a:t>www.ivai.org.mx</a:t>
            </a:r>
            <a:r>
              <a:rPr lang="es-MX" sz="1400" dirty="0">
                <a:latin typeface="Arial" panose="020B0604020202020204" pitchFamily="34" charset="0"/>
                <a:cs typeface="Arial" panose="020B0604020202020204" pitchFamily="34" charset="0"/>
              </a:rPr>
              <a:t>, en la sección de Avisos de Privacidad.</a:t>
            </a:r>
          </a:p>
        </p:txBody>
      </p:sp>
    </p:spTree>
    <p:extLst>
      <p:ext uri="{BB962C8B-B14F-4D97-AF65-F5344CB8AC3E}">
        <p14:creationId xmlns:p14="http://schemas.microsoft.com/office/powerpoint/2010/main" val="2376483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19064" y="332656"/>
            <a:ext cx="8424936" cy="5684633"/>
          </a:xfrm>
          <a:prstGeom prst="rect">
            <a:avLst/>
          </a:prstGeom>
        </p:spPr>
        <p:txBody>
          <a:bodyPr wrap="square">
            <a:spAutoFit/>
          </a:bodyPr>
          <a:lstStyle/>
          <a:p>
            <a:pPr marR="152400">
              <a:lnSpc>
                <a:spcPct val="115000"/>
              </a:lnSpc>
              <a:spcAft>
                <a:spcPts val="0"/>
              </a:spcAft>
            </a:pPr>
            <a:r>
              <a:rPr lang="es-MX" sz="3200" b="1" i="1" dirty="0">
                <a:solidFill>
                  <a:srgbClr val="E3AA3B"/>
                </a:solidFill>
                <a:latin typeface="Arial Narrow" panose="020B0606020202030204" pitchFamily="34" charset="0"/>
                <a:ea typeface="Times New Roman" panose="02020603050405020304" pitchFamily="18" charset="0"/>
                <a:cs typeface="Times New Roman" panose="02020603050405020304" pitchFamily="18" charset="0"/>
              </a:rPr>
              <a:t>¿Cuántos avisos de privacidad se deben elaborar en un sujeto obligado?</a:t>
            </a:r>
            <a:endParaRPr lang="es-MX" sz="3200" dirty="0">
              <a:solidFill>
                <a:srgbClr val="E3AA3B"/>
              </a:solidFill>
              <a:latin typeface="Arial Narrow" panose="020B0606020202030204" pitchFamily="34" charset="0"/>
              <a:ea typeface="Calibri" panose="020F0502020204030204" pitchFamily="34" charset="0"/>
              <a:cs typeface="Times New Roman" panose="02020603050405020304" pitchFamily="18" charset="0"/>
            </a:endParaRPr>
          </a:p>
          <a:p>
            <a:pPr marR="152400">
              <a:lnSpc>
                <a:spcPct val="115000"/>
              </a:lnSpc>
              <a:spcAft>
                <a:spcPts val="0"/>
              </a:spcAft>
            </a:pPr>
            <a:r>
              <a:rPr lang="es-MX" b="1" dirty="0">
                <a:latin typeface="Arial" panose="020B0604020202020204" pitchFamily="34" charset="0"/>
                <a:ea typeface="Times New Roman" panose="02020603050405020304" pitchFamily="18"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285750" marR="152400" indent="-285750" algn="just">
              <a:lnSpc>
                <a:spcPct val="115000"/>
              </a:lnSpc>
              <a:spcAft>
                <a:spcPts val="0"/>
              </a:spcAft>
              <a:buFont typeface="Arial" panose="020B0604020202020204" pitchFamily="34" charset="0"/>
              <a:buChar char="•"/>
            </a:pPr>
            <a:r>
              <a:rPr lang="es-MX" dirty="0">
                <a:latin typeface="Arial" panose="020B0604020202020204" pitchFamily="34" charset="0"/>
                <a:ea typeface="Times New Roman" panose="02020603050405020304" pitchFamily="18" charset="0"/>
                <a:cs typeface="Times New Roman" panose="02020603050405020304" pitchFamily="18" charset="0"/>
              </a:rPr>
              <a:t>El número de avisos de privacidad que debe tener un mismo sujeto obligado depende de las características de los tratamientos que se lleven a cabo en las distintas actividades que realice, para lo cual deben tomar en consideración el principio de licitud y finalidad, es decir, que existan atribuciones en su normatividad interna para realizar el tratamiento</a:t>
            </a:r>
            <a:r>
              <a:rPr lang="es-MX" dirty="0" smtClean="0">
                <a:latin typeface="Arial" panose="020B0604020202020204" pitchFamily="34" charset="0"/>
                <a:ea typeface="Times New Roman" panose="02020603050405020304" pitchFamily="18" charset="0"/>
                <a:cs typeface="Times New Roman" panose="02020603050405020304" pitchFamily="18" charset="0"/>
              </a:rPr>
              <a:t>.</a:t>
            </a:r>
            <a:endParaRPr lang="es-MX" sz="1600" dirty="0">
              <a:latin typeface="Calibri" panose="020F0502020204030204" pitchFamily="34" charset="0"/>
              <a:ea typeface="Times New Roman" panose="02020603050405020304" pitchFamily="18" charset="0"/>
              <a:cs typeface="Times New Roman" panose="02020603050405020304" pitchFamily="18" charset="0"/>
            </a:endParaRPr>
          </a:p>
          <a:p>
            <a:pPr marR="152400" algn="just">
              <a:lnSpc>
                <a:spcPct val="115000"/>
              </a:lnSpc>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285750" marR="152400" indent="-285750" algn="just">
              <a:lnSpc>
                <a:spcPct val="115000"/>
              </a:lnSpc>
              <a:spcAft>
                <a:spcPts val="0"/>
              </a:spcAft>
              <a:buFont typeface="Arial" panose="020B0604020202020204" pitchFamily="34" charset="0"/>
              <a:buChar char="•"/>
            </a:pPr>
            <a:r>
              <a:rPr lang="es-MX" dirty="0">
                <a:latin typeface="Arial" panose="020B0604020202020204" pitchFamily="34" charset="0"/>
                <a:ea typeface="Times New Roman" panose="02020603050405020304" pitchFamily="18" charset="0"/>
                <a:cs typeface="Times New Roman" panose="02020603050405020304" pitchFamily="18" charset="0"/>
              </a:rPr>
              <a:t>No se recomienda que un mismo aviso de privacidad refiera a tratamientos en los que la información a incluir en el mismo sea distinta entre sí, es decir, en donde las finalidades, el tipo de datos tratados o las transferencias que se realicen no sean iguales, o no sea posible expresar con claridad la información que aplica o corresponde a cada caso.</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R="152400" algn="just">
              <a:lnSpc>
                <a:spcPct val="115000"/>
              </a:lnSpc>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R="152400" algn="just">
              <a:lnSpc>
                <a:spcPct val="115000"/>
              </a:lnSpc>
              <a:spcAft>
                <a:spcPts val="0"/>
              </a:spcAft>
            </a:pPr>
            <a:r>
              <a:rPr lang="es-MX" b="1" dirty="0">
                <a:latin typeface="Arial" panose="020B0604020202020204" pitchFamily="34" charset="0"/>
                <a:ea typeface="Times New Roman" panose="02020603050405020304" pitchFamily="18"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709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1043608" y="1340768"/>
            <a:ext cx="7488832" cy="5143500"/>
          </a:xfrm>
          <a:prstGeom prst="rect">
            <a:avLst/>
          </a:prstGeom>
        </p:spPr>
      </p:pic>
      <p:sp>
        <p:nvSpPr>
          <p:cNvPr id="5" name="Título 1"/>
          <p:cNvSpPr txBox="1">
            <a:spLocks/>
          </p:cNvSpPr>
          <p:nvPr/>
        </p:nvSpPr>
        <p:spPr>
          <a:xfrm>
            <a:off x="683918" y="369524"/>
            <a:ext cx="7886700" cy="690562"/>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MX" sz="3600" dirty="0" smtClean="0">
                <a:solidFill>
                  <a:srgbClr val="E3AA3B"/>
                </a:solidFill>
                <a:effectLst/>
                <a:latin typeface="Arial Narrow" panose="020B0606020202030204" pitchFamily="34" charset="0"/>
              </a:rPr>
              <a:t>Implicaciones</a:t>
            </a:r>
            <a:endParaRPr lang="es-MX" sz="3600" dirty="0">
              <a:solidFill>
                <a:srgbClr val="E3AA3B"/>
              </a:solidFill>
              <a:effectLst/>
            </a:endParaRPr>
          </a:p>
        </p:txBody>
      </p:sp>
      <p:sp>
        <p:nvSpPr>
          <p:cNvPr id="6" name="Flecha abajo 5"/>
          <p:cNvSpPr/>
          <p:nvPr/>
        </p:nvSpPr>
        <p:spPr>
          <a:xfrm rot="3995221">
            <a:off x="7320559" y="2133404"/>
            <a:ext cx="757815"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2123728" y="2962915"/>
            <a:ext cx="3384376" cy="830997"/>
          </a:xfrm>
          <a:prstGeom prst="rect">
            <a:avLst/>
          </a:prstGeom>
          <a:noFill/>
        </p:spPr>
        <p:txBody>
          <a:bodyPr wrap="square" rtlCol="0">
            <a:spAutoFit/>
          </a:bodyPr>
          <a:lstStyle/>
          <a:p>
            <a:pPr algn="ctr"/>
            <a:r>
              <a:rPr lang="es-MX" sz="2400" b="1" dirty="0" smtClean="0">
                <a:solidFill>
                  <a:srgbClr val="FF0000"/>
                </a:solidFill>
                <a:latin typeface="Arial" panose="020B0604020202020204" pitchFamily="34" charset="0"/>
                <a:cs typeface="Arial" panose="020B0604020202020204" pitchFamily="34" charset="0"/>
              </a:rPr>
              <a:t>Crear una sección de Avisos de privacidad</a:t>
            </a:r>
            <a:endParaRPr lang="es-MX"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66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11560" y="332656"/>
            <a:ext cx="8424936" cy="5786199"/>
          </a:xfrm>
          <a:prstGeom prst="rect">
            <a:avLst/>
          </a:prstGeom>
        </p:spPr>
        <p:txBody>
          <a:bodyPr wrap="square">
            <a:spAutoFit/>
          </a:bodyPr>
          <a:lstStyle/>
          <a:p>
            <a:pPr algn="ctr"/>
            <a:r>
              <a:rPr lang="es-ES" sz="3200" b="1" dirty="0">
                <a:solidFill>
                  <a:srgbClr val="E3AA3B"/>
                </a:solidFill>
                <a:latin typeface="Arial Narrow" panose="020B0606020202030204" pitchFamily="34" charset="0"/>
              </a:rPr>
              <a:t>¿Cuándo se da a conocer el aviso de privacidad simplificado?</a:t>
            </a:r>
          </a:p>
          <a:p>
            <a:endParaRPr lang="es-ES" dirty="0"/>
          </a:p>
          <a:p>
            <a:pPr marL="285750" indent="-28575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Cuando </a:t>
            </a:r>
            <a:r>
              <a:rPr lang="es-ES" sz="2400" dirty="0">
                <a:latin typeface="Arial" panose="020B0604020202020204" pitchFamily="34" charset="0"/>
                <a:cs typeface="Arial" panose="020B0604020202020204" pitchFamily="34" charset="0"/>
              </a:rPr>
              <a:t>los datos personales se obtienen de manera directa del titular previo a la obtención de los mismos.</a:t>
            </a:r>
          </a:p>
          <a:p>
            <a:pPr marL="285750" indent="-285750" algn="just">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Cuando </a:t>
            </a:r>
            <a:r>
              <a:rPr lang="es-ES" sz="2400" dirty="0">
                <a:latin typeface="Arial" panose="020B0604020202020204" pitchFamily="34" charset="0"/>
                <a:cs typeface="Arial" panose="020B0604020202020204" pitchFamily="34" charset="0"/>
              </a:rPr>
              <a:t>los datos personales se obtienen de manera indirecta del titular previo al uso o aprovechamiento de éstos.</a:t>
            </a:r>
          </a:p>
          <a:p>
            <a:pPr algn="just"/>
            <a:r>
              <a:rPr lang="es-ES" sz="2400" dirty="0" smtClean="0">
                <a:latin typeface="Arial" panose="020B0604020202020204" pitchFamily="34" charset="0"/>
                <a:cs typeface="Arial" panose="020B0604020202020204" pitchFamily="34" charset="0"/>
              </a:rPr>
              <a:t>Es </a:t>
            </a:r>
            <a:r>
              <a:rPr lang="es-ES" sz="2400" dirty="0">
                <a:latin typeface="Arial" panose="020B0604020202020204" pitchFamily="34" charset="0"/>
                <a:cs typeface="Arial" panose="020B0604020202020204" pitchFamily="34" charset="0"/>
              </a:rPr>
              <a:t>importante hacer notar, que el hecho de poner a disposición </a:t>
            </a:r>
            <a:r>
              <a:rPr lang="es-ES" sz="2400" b="1" dirty="0">
                <a:latin typeface="Arial" panose="020B0604020202020204" pitchFamily="34" charset="0"/>
                <a:cs typeface="Arial" panose="020B0604020202020204" pitchFamily="34" charset="0"/>
              </a:rPr>
              <a:t>el aviso de privacidad simplificado no exime al sujeto obligado para que incorpore en los medios permitidos por la ley, el aviso de privacidad integral, </a:t>
            </a:r>
            <a:r>
              <a:rPr lang="es-ES" sz="2400" dirty="0">
                <a:latin typeface="Arial" panose="020B0604020202020204" pitchFamily="34" charset="0"/>
                <a:cs typeface="Arial" panose="020B0604020202020204" pitchFamily="34" charset="0"/>
              </a:rPr>
              <a:t>o en su caso, haga del conocimiento al usuario este último de forma </a:t>
            </a:r>
            <a:r>
              <a:rPr lang="es-ES" sz="2400" dirty="0" smtClean="0">
                <a:latin typeface="Arial" panose="020B0604020202020204" pitchFamily="34" charset="0"/>
                <a:cs typeface="Arial" panose="020B0604020202020204" pitchFamily="34" charset="0"/>
              </a:rPr>
              <a:t>directa</a:t>
            </a:r>
            <a:r>
              <a:rPr lang="es-E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12127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1052736"/>
            <a:ext cx="8229600" cy="4525963"/>
          </a:xfrm>
        </p:spPr>
        <p:txBody>
          <a:bodyPr/>
          <a:lstStyle/>
          <a:p>
            <a:pPr marL="0" lvl="0" indent="0" algn="ctr">
              <a:spcBef>
                <a:spcPts val="0"/>
              </a:spcBef>
              <a:buClrTx/>
              <a:buSzTx/>
              <a:buNone/>
            </a:pPr>
            <a:r>
              <a:rPr lang="es-ES" sz="3500" b="1" dirty="0" smtClean="0">
                <a:solidFill>
                  <a:srgbClr val="594228"/>
                </a:solidFill>
              </a:rPr>
              <a:t>Lic. Elizabeth </a:t>
            </a:r>
            <a:r>
              <a:rPr lang="es-ES" sz="3500" b="1" dirty="0" err="1" smtClean="0">
                <a:solidFill>
                  <a:srgbClr val="594228"/>
                </a:solidFill>
              </a:rPr>
              <a:t>Ramzahuer</a:t>
            </a:r>
            <a:r>
              <a:rPr lang="es-ES" sz="3500" b="1" dirty="0" smtClean="0">
                <a:solidFill>
                  <a:srgbClr val="594228"/>
                </a:solidFill>
              </a:rPr>
              <a:t> Villa </a:t>
            </a:r>
            <a:endParaRPr lang="es-ES" sz="3500" b="1" dirty="0">
              <a:solidFill>
                <a:srgbClr val="594228"/>
              </a:solidFill>
            </a:endParaRPr>
          </a:p>
          <a:p>
            <a:pPr marL="0" lvl="0" indent="0" algn="ctr">
              <a:spcBef>
                <a:spcPts val="0"/>
              </a:spcBef>
              <a:buClrTx/>
              <a:buSzTx/>
              <a:buNone/>
            </a:pPr>
            <a:r>
              <a:rPr lang="es-ES" sz="3100" dirty="0" smtClean="0">
                <a:solidFill>
                  <a:srgbClr val="594228"/>
                </a:solidFill>
              </a:rPr>
              <a:t>Directora de Datos Personales</a:t>
            </a:r>
            <a:endParaRPr lang="es-ES" sz="3100" dirty="0">
              <a:solidFill>
                <a:srgbClr val="594228"/>
              </a:solidFill>
            </a:endParaRPr>
          </a:p>
          <a:p>
            <a:pPr marL="0" lvl="0" indent="0" algn="ctr">
              <a:spcBef>
                <a:spcPts val="0"/>
              </a:spcBef>
              <a:buClrTx/>
              <a:buSzTx/>
              <a:buNone/>
            </a:pPr>
            <a:endParaRPr lang="es-ES" sz="2800" dirty="0">
              <a:solidFill>
                <a:srgbClr val="594228"/>
              </a:solidFill>
            </a:endParaRPr>
          </a:p>
          <a:p>
            <a:pPr marL="0" lvl="0" indent="0" algn="ctr">
              <a:spcBef>
                <a:spcPts val="0"/>
              </a:spcBef>
              <a:buClrTx/>
              <a:buSzTx/>
              <a:buNone/>
            </a:pPr>
            <a:r>
              <a:rPr lang="es-ES" sz="2800" dirty="0" smtClean="0">
                <a:solidFill>
                  <a:srgbClr val="594228"/>
                </a:solidFill>
              </a:rPr>
              <a:t>elizabethrv.ivai@outlook.com</a:t>
            </a:r>
          </a:p>
          <a:p>
            <a:pPr marL="0" lvl="0" indent="0" algn="ctr">
              <a:spcBef>
                <a:spcPts val="0"/>
              </a:spcBef>
              <a:buClrTx/>
              <a:buSzTx/>
              <a:buNone/>
            </a:pPr>
            <a:endParaRPr lang="es-ES" sz="900" dirty="0">
              <a:solidFill>
                <a:srgbClr val="594228"/>
              </a:solidFill>
            </a:endParaRPr>
          </a:p>
          <a:p>
            <a:pPr marL="0" lvl="0" indent="0" algn="ctr">
              <a:spcBef>
                <a:spcPts val="0"/>
              </a:spcBef>
              <a:buClrTx/>
              <a:buSzTx/>
              <a:buNone/>
            </a:pPr>
            <a:r>
              <a:rPr lang="es-ES" sz="2800" b="1" dirty="0" smtClean="0">
                <a:solidFill>
                  <a:srgbClr val="594228"/>
                </a:solidFill>
              </a:rPr>
              <a:t>Ext. 406 y 201</a:t>
            </a:r>
          </a:p>
          <a:p>
            <a:pPr marL="0" lvl="0" indent="0" algn="ctr">
              <a:spcBef>
                <a:spcPts val="0"/>
              </a:spcBef>
              <a:buClrTx/>
              <a:buSzTx/>
              <a:buNone/>
            </a:pPr>
            <a:endParaRPr lang="es-ES" sz="2800" dirty="0" smtClean="0">
              <a:solidFill>
                <a:srgbClr val="594228"/>
              </a:solidFill>
            </a:endParaRPr>
          </a:p>
          <a:p>
            <a:pPr marL="0" lvl="0" indent="0" algn="ctr">
              <a:spcBef>
                <a:spcPts val="0"/>
              </a:spcBef>
              <a:buClrTx/>
              <a:buSzTx/>
              <a:buNone/>
            </a:pPr>
            <a:endParaRPr lang="es-ES" sz="2800" dirty="0">
              <a:solidFill>
                <a:srgbClr val="594228"/>
              </a:solidFill>
            </a:endParaRPr>
          </a:p>
          <a:p>
            <a:pPr marL="3592513" indent="0">
              <a:buNone/>
            </a:pPr>
            <a:endParaRPr lang="es-MX" sz="2000" b="1" dirty="0" smtClean="0">
              <a:solidFill>
                <a:srgbClr val="E3AA3B"/>
              </a:solidFill>
            </a:endParaRPr>
          </a:p>
          <a:p>
            <a:pPr marL="0" lvl="0" indent="0" algn="ctr">
              <a:spcBef>
                <a:spcPts val="0"/>
              </a:spcBef>
              <a:buClrTx/>
              <a:buSzTx/>
              <a:buNone/>
            </a:pPr>
            <a:endParaRPr lang="es-ES" sz="2800" dirty="0" smtClean="0">
              <a:solidFill>
                <a:srgbClr val="594228"/>
              </a:solidFill>
            </a:endParaRPr>
          </a:p>
          <a:p>
            <a:pPr marL="0" lvl="0" indent="0" algn="ctr">
              <a:spcBef>
                <a:spcPts val="0"/>
              </a:spcBef>
              <a:buClrTx/>
              <a:buSzTx/>
              <a:buNone/>
            </a:pPr>
            <a:endParaRPr lang="es-ES" sz="2800" dirty="0">
              <a:solidFill>
                <a:srgbClr val="594228"/>
              </a:solidFill>
            </a:endParaRPr>
          </a:p>
          <a:p>
            <a:pPr marL="109728" indent="0">
              <a:buNone/>
            </a:pPr>
            <a:endParaRPr lang="es-MX"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648480"/>
            <a:ext cx="6998035" cy="2300800"/>
          </a:xfrm>
          <a:prstGeom prst="rect">
            <a:avLst/>
          </a:prstGeom>
        </p:spPr>
      </p:pic>
    </p:spTree>
    <p:extLst>
      <p:ext uri="{BB962C8B-B14F-4D97-AF65-F5344CB8AC3E}">
        <p14:creationId xmlns:p14="http://schemas.microsoft.com/office/powerpoint/2010/main" val="3540420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9"/>
          <p:cNvSpPr txBox="1">
            <a:spLocks noChangeArrowheads="1"/>
          </p:cNvSpPr>
          <p:nvPr/>
        </p:nvSpPr>
        <p:spPr bwMode="auto">
          <a:xfrm>
            <a:off x="1301750" y="-100013"/>
            <a:ext cx="6429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MX" altLang="es-MX" sz="3600" b="1" dirty="0" smtClean="0">
                <a:solidFill>
                  <a:srgbClr val="E3AA3B"/>
                </a:solidFill>
                <a:latin typeface="Arial Narrow" panose="020B0606020202030204" pitchFamily="34" charset="0"/>
              </a:rPr>
              <a:t>Regulación</a:t>
            </a:r>
            <a:endParaRPr lang="es-ES" altLang="es-MX" sz="3600" b="1" dirty="0">
              <a:solidFill>
                <a:srgbClr val="E3AA3B"/>
              </a:solidFill>
              <a:latin typeface="Arial Narrow" panose="020B0606020202030204" pitchFamily="34" charset="0"/>
            </a:endParaRPr>
          </a:p>
        </p:txBody>
      </p:sp>
      <p:graphicFrame>
        <p:nvGraphicFramePr>
          <p:cNvPr id="5" name="4 Diagrama"/>
          <p:cNvGraphicFramePr/>
          <p:nvPr>
            <p:extLst/>
          </p:nvPr>
        </p:nvGraphicFramePr>
        <p:xfrm>
          <a:off x="251520" y="692696"/>
          <a:ext cx="82296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773" name="Picture 5" descr="http://www.pulso.ws/periodico/images/stories/tlaxcala3/pr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3288" y="1049338"/>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7" descr="logoPAN.jpg image by JorgeChi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0388" y="763588"/>
            <a:ext cx="5730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8" descr="C:\Documents and Settings\GGUERRERO\Configuración local\Archivos temporales de Internet\Content.IE5\EVWNIHGZ\j0434879[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39938" y="1341438"/>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4" descr="http://enlace.vazquezchagoya.com/wp-content/iev.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8043" y="2549524"/>
            <a:ext cx="758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8" descr="http://www.cedhveracruz.org/ws_new/publicaciones/otros/preguntas_respuestasNo1.jpg"/>
          <p:cNvPicPr>
            <a:picLocks noChangeAspect="1" noChangeArrowheads="1"/>
          </p:cNvPicPr>
          <p:nvPr/>
        </p:nvPicPr>
        <p:blipFill>
          <a:blip r:embed="rId11" cstate="print">
            <a:extLst>
              <a:ext uri="{28A0092B-C50C-407E-A947-70E740481C1C}">
                <a14:useLocalDpi xmlns:a14="http://schemas.microsoft.com/office/drawing/2010/main" val="0"/>
              </a:ext>
            </a:extLst>
          </a:blip>
          <a:srcRect l="14206" t="4562" r="10950" b="55780"/>
          <a:stretch>
            <a:fillRect/>
          </a:stretch>
        </p:blipFill>
        <p:spPr bwMode="auto">
          <a:xfrm>
            <a:off x="569119" y="3180107"/>
            <a:ext cx="1104768" cy="78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descr="http://www.hongoscomestibles-latinoamerica.com/Mexico/Logos/UV.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9119" y="1662906"/>
            <a:ext cx="6683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2" descr="http://www.xalapa.gob.mx/img/logo.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19191" y="1643063"/>
            <a:ext cx="712787"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1 Imagen"/>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72200" y="980728"/>
            <a:ext cx="2568575"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505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8621818" y="5194449"/>
            <a:ext cx="365760" cy="365125"/>
          </a:xfrm>
        </p:spPr>
        <p:txBody>
          <a:bodyPr/>
          <a:lstStyle/>
          <a:p>
            <a:fld id="{50E2F99C-B5C2-45EA-BEAF-E898FDD661AC}" type="slidenum">
              <a:rPr lang="es-MX" smtClean="0"/>
              <a:t>4</a:t>
            </a:fld>
            <a:endParaRPr lang="es-MX"/>
          </a:p>
        </p:txBody>
      </p:sp>
      <p:sp>
        <p:nvSpPr>
          <p:cNvPr id="2" name="Título 1"/>
          <p:cNvSpPr>
            <a:spLocks noGrp="1"/>
          </p:cNvSpPr>
          <p:nvPr>
            <p:ph type="title" idx="4294967295"/>
          </p:nvPr>
        </p:nvSpPr>
        <p:spPr>
          <a:xfrm>
            <a:off x="-509514" y="142142"/>
            <a:ext cx="6810572" cy="922337"/>
          </a:xfrm>
          <a:prstGeom prst="rect">
            <a:avLst/>
          </a:prstGeom>
        </p:spPr>
        <p:txBody>
          <a:bodyPr>
            <a:normAutofit/>
          </a:bodyPr>
          <a:lstStyle/>
          <a:p>
            <a:pPr algn="ctr"/>
            <a:r>
              <a:rPr lang="es-MX" sz="3600" dirty="0">
                <a:solidFill>
                  <a:srgbClr val="E3AA3B"/>
                </a:solidFill>
                <a:effectLst/>
                <a:latin typeface="Arial Narrow" panose="020B0606020202030204" pitchFamily="34" charset="0"/>
              </a:rPr>
              <a:t>Sujetos Obligados</a:t>
            </a:r>
          </a:p>
        </p:txBody>
      </p:sp>
      <p:sp>
        <p:nvSpPr>
          <p:cNvPr id="4" name="Rectángulo 3"/>
          <p:cNvSpPr/>
          <p:nvPr/>
        </p:nvSpPr>
        <p:spPr>
          <a:xfrm>
            <a:off x="1129553" y="1438101"/>
            <a:ext cx="2965862" cy="1300356"/>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lvl="0" algn="ctr"/>
            <a:r>
              <a:rPr lang="es-MX" sz="2000" b="1" dirty="0">
                <a:solidFill>
                  <a:srgbClr val="002060"/>
                </a:solidFill>
                <a:latin typeface="Arial Narrow" panose="020B0606020202030204" pitchFamily="34" charset="0"/>
              </a:rPr>
              <a:t>Ley </a:t>
            </a:r>
            <a:r>
              <a:rPr lang="es-MX" sz="2000" b="1" dirty="0" smtClean="0">
                <a:solidFill>
                  <a:srgbClr val="002060"/>
                </a:solidFill>
                <a:latin typeface="Arial Narrow" panose="020B0606020202030204" pitchFamily="34" charset="0"/>
              </a:rPr>
              <a:t>316 de </a:t>
            </a:r>
            <a:r>
              <a:rPr lang="es-MX" sz="2000" b="1" dirty="0">
                <a:solidFill>
                  <a:srgbClr val="002060"/>
                </a:solidFill>
                <a:latin typeface="Arial Narrow" panose="020B0606020202030204" pitchFamily="34" charset="0"/>
              </a:rPr>
              <a:t>Protección de Datos Personales en Posesión de Sujetos Obligados</a:t>
            </a:r>
          </a:p>
        </p:txBody>
      </p:sp>
      <p:pic>
        <p:nvPicPr>
          <p:cNvPr id="4098" name="Picture 2" descr="Resultado de imagen para federal estatal y municipal"/>
          <p:cNvPicPr>
            <a:picLocks noChangeAspect="1" noChangeArrowheads="1"/>
          </p:cNvPicPr>
          <p:nvPr/>
        </p:nvPicPr>
        <p:blipFill rotWithShape="1">
          <a:blip r:embed="rId2">
            <a:extLst>
              <a:ext uri="{28A0092B-C50C-407E-A947-70E740481C1C}">
                <a14:useLocalDpi xmlns:a14="http://schemas.microsoft.com/office/drawing/2010/main" val="0"/>
              </a:ext>
            </a:extLst>
          </a:blip>
          <a:srcRect l="103" t="10270" r="1407" b="5920"/>
          <a:stretch/>
        </p:blipFill>
        <p:spPr bwMode="auto">
          <a:xfrm>
            <a:off x="733214" y="3007178"/>
            <a:ext cx="3758541" cy="30861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4549699" y="3544771"/>
            <a:ext cx="1585355" cy="1177245"/>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lvl="0" algn="ctr"/>
            <a:r>
              <a:rPr lang="es-MX" sz="2400" b="1" dirty="0">
                <a:solidFill>
                  <a:srgbClr val="002060"/>
                </a:solidFill>
                <a:latin typeface="Arial Narrow" panose="020B0606020202030204" pitchFamily="34" charset="0"/>
              </a:rPr>
              <a:t>Sujetos</a:t>
            </a:r>
          </a:p>
          <a:p>
            <a:pPr lvl="0" algn="ctr"/>
            <a:r>
              <a:rPr lang="es-MX" sz="2400" b="1" dirty="0">
                <a:solidFill>
                  <a:srgbClr val="002060"/>
                </a:solidFill>
                <a:latin typeface="Arial Narrow" panose="020B0606020202030204" pitchFamily="34" charset="0"/>
              </a:rPr>
              <a:t> </a:t>
            </a:r>
            <a:r>
              <a:rPr lang="es-MX" sz="2400" b="1" dirty="0" smtClean="0">
                <a:solidFill>
                  <a:srgbClr val="002060"/>
                </a:solidFill>
                <a:latin typeface="Arial Narrow" panose="020B0606020202030204" pitchFamily="34" charset="0"/>
              </a:rPr>
              <a:t>Obligados</a:t>
            </a:r>
          </a:p>
          <a:p>
            <a:pPr lvl="0" algn="ctr"/>
            <a:r>
              <a:rPr lang="es-MX" sz="2400" b="1" dirty="0" smtClean="0">
                <a:solidFill>
                  <a:srgbClr val="002060"/>
                </a:solidFill>
                <a:latin typeface="Arial Narrow" panose="020B0606020202030204" pitchFamily="34" charset="0"/>
              </a:rPr>
              <a:t>estatales</a:t>
            </a:r>
            <a:endParaRPr lang="es-MX" sz="2400" b="1" dirty="0">
              <a:solidFill>
                <a:srgbClr val="002060"/>
              </a:solidFill>
              <a:latin typeface="Arial Narrow" panose="020B0606020202030204" pitchFamily="34" charset="0"/>
            </a:endParaRPr>
          </a:p>
        </p:txBody>
      </p:sp>
      <p:sp>
        <p:nvSpPr>
          <p:cNvPr id="12" name="Abrir llave 11"/>
          <p:cNvSpPr/>
          <p:nvPr/>
        </p:nvSpPr>
        <p:spPr>
          <a:xfrm>
            <a:off x="6151485" y="142142"/>
            <a:ext cx="206900" cy="6265802"/>
          </a:xfrm>
          <a:prstGeom prst="lef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sz="1350" dirty="0">
              <a:solidFill>
                <a:srgbClr val="002060"/>
              </a:solidFill>
            </a:endParaRPr>
          </a:p>
        </p:txBody>
      </p:sp>
      <p:pic>
        <p:nvPicPr>
          <p:cNvPr id="3" name="Imagen 2"/>
          <p:cNvPicPr>
            <a:picLocks noChangeAspect="1"/>
          </p:cNvPicPr>
          <p:nvPr/>
        </p:nvPicPr>
        <p:blipFill rotWithShape="1">
          <a:blip r:embed="rId3"/>
          <a:srcRect l="5921" t="29625" r="64024" b="52784"/>
          <a:stretch/>
        </p:blipFill>
        <p:spPr>
          <a:xfrm>
            <a:off x="6662371" y="4577"/>
            <a:ext cx="2124024" cy="1274824"/>
          </a:xfrm>
          <a:prstGeom prst="rect">
            <a:avLst/>
          </a:prstGeom>
        </p:spPr>
      </p:pic>
      <p:pic>
        <p:nvPicPr>
          <p:cNvPr id="14" name="Imagen 13"/>
          <p:cNvPicPr>
            <a:picLocks noChangeAspect="1"/>
          </p:cNvPicPr>
          <p:nvPr/>
        </p:nvPicPr>
        <p:blipFill rotWithShape="1">
          <a:blip r:embed="rId3"/>
          <a:srcRect l="39251" t="28888" r="38812" b="55616"/>
          <a:stretch/>
        </p:blipFill>
        <p:spPr>
          <a:xfrm>
            <a:off x="6629589" y="2567193"/>
            <a:ext cx="2136116" cy="1331256"/>
          </a:xfrm>
          <a:prstGeom prst="rect">
            <a:avLst/>
          </a:prstGeom>
        </p:spPr>
      </p:pic>
      <p:pic>
        <p:nvPicPr>
          <p:cNvPr id="15" name="Imagen 14"/>
          <p:cNvPicPr>
            <a:picLocks noChangeAspect="1"/>
          </p:cNvPicPr>
          <p:nvPr/>
        </p:nvPicPr>
        <p:blipFill rotWithShape="1">
          <a:blip r:embed="rId3"/>
          <a:srcRect l="69232" t="29529" r="11077" b="54100"/>
          <a:stretch/>
        </p:blipFill>
        <p:spPr>
          <a:xfrm>
            <a:off x="6629589" y="3948727"/>
            <a:ext cx="2136117" cy="1118993"/>
          </a:xfrm>
          <a:prstGeom prst="rect">
            <a:avLst/>
          </a:prstGeom>
        </p:spPr>
      </p:pic>
      <p:pic>
        <p:nvPicPr>
          <p:cNvPr id="16" name="Imagen 15"/>
          <p:cNvPicPr>
            <a:picLocks noChangeAspect="1"/>
          </p:cNvPicPr>
          <p:nvPr/>
        </p:nvPicPr>
        <p:blipFill rotWithShape="1">
          <a:blip r:embed="rId3"/>
          <a:srcRect l="23360" t="45900" r="53186" b="37408"/>
          <a:stretch/>
        </p:blipFill>
        <p:spPr>
          <a:xfrm>
            <a:off x="6565185" y="5194449"/>
            <a:ext cx="2124023" cy="1261393"/>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04" y="1313821"/>
            <a:ext cx="2173004" cy="1090848"/>
          </a:xfrm>
          <a:prstGeom prst="rect">
            <a:avLst/>
          </a:prstGeom>
        </p:spPr>
      </p:pic>
    </p:spTree>
    <p:extLst>
      <p:ext uri="{BB962C8B-B14F-4D97-AF65-F5344CB8AC3E}">
        <p14:creationId xmlns:p14="http://schemas.microsoft.com/office/powerpoint/2010/main" val="4021667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31640" y="2276872"/>
            <a:ext cx="6552728" cy="2123658"/>
          </a:xfrm>
          <a:prstGeom prst="rect">
            <a:avLst/>
          </a:prstGeom>
          <a:solidFill>
            <a:srgbClr val="A0AD9D"/>
          </a:solidFill>
          <a:ln>
            <a:solidFill>
              <a:srgbClr val="A0AD9D"/>
            </a:solidFill>
          </a:ln>
        </p:spPr>
        <p:txBody>
          <a:bodyPr wrap="square" rtlCol="0">
            <a:spAutoFit/>
          </a:bodyPr>
          <a:lstStyle>
            <a:defPPr>
              <a:defRPr lang="es-MX"/>
            </a:defPPr>
            <a:lvl1pPr>
              <a:defRPr>
                <a:solidFill>
                  <a:prstClr val="black"/>
                </a:solidFill>
              </a:defRPr>
            </a:lvl1pPr>
          </a:lstStyle>
          <a:p>
            <a:pPr algn="ctr"/>
            <a:r>
              <a:rPr lang="es-MX" altLang="es-MX" sz="4400" b="1" dirty="0" smtClean="0">
                <a:solidFill>
                  <a:schemeClr val="tx1"/>
                </a:solidFill>
                <a:latin typeface="Arial Narrow" panose="020B0606020202030204" pitchFamily="34" charset="0"/>
              </a:rPr>
              <a:t>Principios y deberes en el nuevo marco de protección de datos personales</a:t>
            </a:r>
            <a:endParaRPr lang="es-MX" altLang="es-MX" sz="4400" b="1" dirty="0">
              <a:solidFill>
                <a:schemeClr val="tx1"/>
              </a:solidFill>
              <a:latin typeface="Arial Narrow" panose="020B0606020202030204" pitchFamily="34" charset="0"/>
            </a:endParaRPr>
          </a:p>
        </p:txBody>
      </p:sp>
      <p:sp>
        <p:nvSpPr>
          <p:cNvPr id="2" name="Marcador de número de diapositiva 1"/>
          <p:cNvSpPr>
            <a:spLocks noGrp="1"/>
          </p:cNvSpPr>
          <p:nvPr>
            <p:ph type="sldNum" sz="quarter" idx="12"/>
          </p:nvPr>
        </p:nvSpPr>
        <p:spPr/>
        <p:txBody>
          <a:bodyPr/>
          <a:lstStyle/>
          <a:p>
            <a:fld id="{50E2F99C-B5C2-45EA-BEAF-E898FDD661AC}" type="slidenum">
              <a:rPr lang="es-MX" smtClean="0"/>
              <a:t>5</a:t>
            </a:fld>
            <a:endParaRPr lang="es-MX"/>
          </a:p>
        </p:txBody>
      </p:sp>
    </p:spTree>
    <p:extLst>
      <p:ext uri="{BB962C8B-B14F-4D97-AF65-F5344CB8AC3E}">
        <p14:creationId xmlns:p14="http://schemas.microsoft.com/office/powerpoint/2010/main" val="2394057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trella: 8 puntas 24"/>
          <p:cNvSpPr/>
          <p:nvPr/>
        </p:nvSpPr>
        <p:spPr>
          <a:xfrm>
            <a:off x="3173117" y="2251367"/>
            <a:ext cx="2954794" cy="2190705"/>
          </a:xfrm>
          <a:prstGeom prst="star8">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sz="1350" dirty="0"/>
          </a:p>
        </p:txBody>
      </p:sp>
      <p:pic>
        <p:nvPicPr>
          <p:cNvPr id="23" name="Imagen 22"/>
          <p:cNvPicPr>
            <a:picLocks noChangeAspect="1"/>
          </p:cNvPicPr>
          <p:nvPr/>
        </p:nvPicPr>
        <p:blipFill>
          <a:blip r:embed="rId3"/>
          <a:stretch>
            <a:fillRect/>
          </a:stretch>
        </p:blipFill>
        <p:spPr>
          <a:xfrm>
            <a:off x="6534071" y="1176834"/>
            <a:ext cx="1074533" cy="1074533"/>
          </a:xfrm>
          <a:prstGeom prst="rect">
            <a:avLst/>
          </a:prstGeom>
        </p:spPr>
      </p:pic>
      <p:pic>
        <p:nvPicPr>
          <p:cNvPr id="21" name="Imagen 20"/>
          <p:cNvPicPr>
            <a:picLocks noChangeAspect="1"/>
          </p:cNvPicPr>
          <p:nvPr/>
        </p:nvPicPr>
        <p:blipFill>
          <a:blip r:embed="rId4"/>
          <a:stretch>
            <a:fillRect/>
          </a:stretch>
        </p:blipFill>
        <p:spPr>
          <a:xfrm>
            <a:off x="4962356" y="4754982"/>
            <a:ext cx="1078723" cy="1124810"/>
          </a:xfrm>
          <a:prstGeom prst="rect">
            <a:avLst/>
          </a:prstGeom>
        </p:spPr>
      </p:pic>
      <p:pic>
        <p:nvPicPr>
          <p:cNvPr id="20" name="Imagen 19"/>
          <p:cNvPicPr>
            <a:picLocks noChangeAspect="1"/>
          </p:cNvPicPr>
          <p:nvPr/>
        </p:nvPicPr>
        <p:blipFill>
          <a:blip r:embed="rId5"/>
          <a:stretch>
            <a:fillRect/>
          </a:stretch>
        </p:blipFill>
        <p:spPr>
          <a:xfrm>
            <a:off x="1002940" y="4030674"/>
            <a:ext cx="778170" cy="1051812"/>
          </a:xfrm>
          <a:prstGeom prst="rect">
            <a:avLst/>
          </a:prstGeom>
        </p:spPr>
      </p:pic>
      <p:pic>
        <p:nvPicPr>
          <p:cNvPr id="16" name="Imagen 15"/>
          <p:cNvPicPr>
            <a:picLocks noChangeAspect="1"/>
          </p:cNvPicPr>
          <p:nvPr/>
        </p:nvPicPr>
        <p:blipFill>
          <a:blip r:embed="rId6"/>
          <a:stretch>
            <a:fillRect/>
          </a:stretch>
        </p:blipFill>
        <p:spPr>
          <a:xfrm>
            <a:off x="7266118" y="3227637"/>
            <a:ext cx="1333484" cy="843079"/>
          </a:xfrm>
          <a:prstGeom prst="rect">
            <a:avLst/>
          </a:prstGeom>
        </p:spPr>
      </p:pic>
      <p:pic>
        <p:nvPicPr>
          <p:cNvPr id="18" name="Imagen 17"/>
          <p:cNvPicPr/>
          <p:nvPr/>
        </p:nvPicPr>
        <p:blipFill rotWithShape="1">
          <a:blip r:embed="rId7"/>
          <a:srcRect l="11641" r="5463" b="8568"/>
          <a:stretch/>
        </p:blipFill>
        <p:spPr>
          <a:xfrm>
            <a:off x="617613" y="2755975"/>
            <a:ext cx="1100131" cy="1043680"/>
          </a:xfrm>
          <a:prstGeom prst="rect">
            <a:avLst/>
          </a:prstGeom>
        </p:spPr>
      </p:pic>
      <p:pic>
        <p:nvPicPr>
          <p:cNvPr id="17" name="Imagen 16"/>
          <p:cNvPicPr/>
          <p:nvPr/>
        </p:nvPicPr>
        <p:blipFill rotWithShape="1">
          <a:blip r:embed="rId8"/>
          <a:srcRect t="30622"/>
          <a:stretch/>
        </p:blipFill>
        <p:spPr>
          <a:xfrm>
            <a:off x="2120493" y="1654577"/>
            <a:ext cx="1401334" cy="808166"/>
          </a:xfrm>
          <a:prstGeom prst="rect">
            <a:avLst/>
          </a:prstGeom>
        </p:spPr>
      </p:pic>
      <p:pic>
        <p:nvPicPr>
          <p:cNvPr id="19" name="Imagen 18"/>
          <p:cNvPicPr/>
          <p:nvPr/>
        </p:nvPicPr>
        <p:blipFill>
          <a:blip r:embed="rId9" cstate="print">
            <a:extLst>
              <a:ext uri="{28A0092B-C50C-407E-A947-70E740481C1C}">
                <a14:useLocalDpi xmlns:a14="http://schemas.microsoft.com/office/drawing/2010/main" val="0"/>
              </a:ext>
            </a:extLst>
          </a:blip>
          <a:stretch>
            <a:fillRect/>
          </a:stretch>
        </p:blipFill>
        <p:spPr>
          <a:xfrm>
            <a:off x="6930000" y="4760890"/>
            <a:ext cx="945356" cy="985838"/>
          </a:xfrm>
          <a:prstGeom prst="rect">
            <a:avLst/>
          </a:prstGeom>
        </p:spPr>
      </p:pic>
      <p:sp>
        <p:nvSpPr>
          <p:cNvPr id="7" name="Rectángulo 6"/>
          <p:cNvSpPr/>
          <p:nvPr/>
        </p:nvSpPr>
        <p:spPr>
          <a:xfrm>
            <a:off x="2690538" y="2480004"/>
            <a:ext cx="805029" cy="369332"/>
          </a:xfrm>
          <a:prstGeom prst="rect">
            <a:avLst/>
          </a:prstGeom>
        </p:spPr>
        <p:txBody>
          <a:bodyPr wrap="none">
            <a:spAutoFit/>
          </a:bodyPr>
          <a:lstStyle/>
          <a:p>
            <a:r>
              <a:rPr lang="es-MX" b="1" dirty="0">
                <a:solidFill>
                  <a:srgbClr val="008272"/>
                </a:solidFill>
                <a:latin typeface="Arial Narrow" panose="020B0606020202030204" pitchFamily="34" charset="0"/>
              </a:rPr>
              <a:t>Licitud</a:t>
            </a:r>
          </a:p>
        </p:txBody>
      </p:sp>
      <p:sp>
        <p:nvSpPr>
          <p:cNvPr id="8" name="Rectángulo 7"/>
          <p:cNvSpPr/>
          <p:nvPr/>
        </p:nvSpPr>
        <p:spPr>
          <a:xfrm>
            <a:off x="2062321" y="3277815"/>
            <a:ext cx="1061606" cy="369332"/>
          </a:xfrm>
          <a:prstGeom prst="rect">
            <a:avLst/>
          </a:prstGeom>
        </p:spPr>
        <p:txBody>
          <a:bodyPr wrap="square">
            <a:spAutoFit/>
          </a:bodyPr>
          <a:lstStyle/>
          <a:p>
            <a:r>
              <a:rPr lang="es-MX" b="1" dirty="0">
                <a:solidFill>
                  <a:srgbClr val="00B050"/>
                </a:solidFill>
                <a:latin typeface="Arial Narrow" panose="020B0606020202030204" pitchFamily="34" charset="0"/>
              </a:rPr>
              <a:t>Lealtad</a:t>
            </a:r>
          </a:p>
        </p:txBody>
      </p:sp>
      <p:sp>
        <p:nvSpPr>
          <p:cNvPr id="9" name="Rectángulo 8"/>
          <p:cNvSpPr/>
          <p:nvPr/>
        </p:nvSpPr>
        <p:spPr>
          <a:xfrm>
            <a:off x="1850702" y="4230196"/>
            <a:ext cx="1016625" cy="369332"/>
          </a:xfrm>
          <a:prstGeom prst="rect">
            <a:avLst/>
          </a:prstGeom>
        </p:spPr>
        <p:txBody>
          <a:bodyPr wrap="none">
            <a:spAutoFit/>
          </a:bodyPr>
          <a:lstStyle/>
          <a:p>
            <a:r>
              <a:rPr lang="es-MX" b="1" dirty="0">
                <a:solidFill>
                  <a:schemeClr val="accent3">
                    <a:lumMod val="50000"/>
                  </a:schemeClr>
                </a:solidFill>
                <a:latin typeface="Arial Narrow" panose="020B0606020202030204" pitchFamily="34" charset="0"/>
              </a:rPr>
              <a:t>Finalidad</a:t>
            </a:r>
          </a:p>
        </p:txBody>
      </p:sp>
      <p:sp>
        <p:nvSpPr>
          <p:cNvPr id="10" name="Rectángulo 9"/>
          <p:cNvSpPr/>
          <p:nvPr/>
        </p:nvSpPr>
        <p:spPr>
          <a:xfrm>
            <a:off x="6094854" y="4151201"/>
            <a:ext cx="2329484" cy="507831"/>
          </a:xfrm>
          <a:prstGeom prst="rect">
            <a:avLst/>
          </a:prstGeom>
        </p:spPr>
        <p:txBody>
          <a:bodyPr wrap="none">
            <a:spAutoFit/>
          </a:bodyPr>
          <a:lstStyle/>
          <a:p>
            <a:r>
              <a:rPr lang="es-MX" sz="2700" b="1" u="sng" dirty="0">
                <a:solidFill>
                  <a:srgbClr val="00B050"/>
                </a:solidFill>
                <a:latin typeface="Arial Narrow" panose="020B0606020202030204" pitchFamily="34" charset="0"/>
              </a:rPr>
              <a:t>Consentimiento</a:t>
            </a:r>
            <a:endParaRPr lang="es-MX" sz="2100" b="1" u="sng" dirty="0">
              <a:solidFill>
                <a:srgbClr val="00B050"/>
              </a:solidFill>
              <a:latin typeface="Arial Narrow" panose="020B0606020202030204" pitchFamily="34" charset="0"/>
            </a:endParaRPr>
          </a:p>
        </p:txBody>
      </p:sp>
      <p:sp>
        <p:nvSpPr>
          <p:cNvPr id="11" name="Rectángulo 10"/>
          <p:cNvSpPr/>
          <p:nvPr/>
        </p:nvSpPr>
        <p:spPr>
          <a:xfrm>
            <a:off x="4965960" y="4465235"/>
            <a:ext cx="869149" cy="369332"/>
          </a:xfrm>
          <a:prstGeom prst="rect">
            <a:avLst/>
          </a:prstGeom>
        </p:spPr>
        <p:txBody>
          <a:bodyPr wrap="none">
            <a:spAutoFit/>
          </a:bodyPr>
          <a:lstStyle/>
          <a:p>
            <a:r>
              <a:rPr lang="es-MX" b="1" dirty="0">
                <a:solidFill>
                  <a:schemeClr val="accent3">
                    <a:lumMod val="50000"/>
                  </a:schemeClr>
                </a:solidFill>
                <a:latin typeface="Arial Narrow" panose="020B0606020202030204" pitchFamily="34" charset="0"/>
              </a:rPr>
              <a:t>Calidad</a:t>
            </a:r>
          </a:p>
        </p:txBody>
      </p:sp>
      <p:sp>
        <p:nvSpPr>
          <p:cNvPr id="12" name="Rectángulo 11"/>
          <p:cNvSpPr/>
          <p:nvPr/>
        </p:nvSpPr>
        <p:spPr>
          <a:xfrm>
            <a:off x="2896696" y="4393575"/>
            <a:ext cx="1742785" cy="369332"/>
          </a:xfrm>
          <a:prstGeom prst="rect">
            <a:avLst/>
          </a:prstGeom>
        </p:spPr>
        <p:txBody>
          <a:bodyPr wrap="none">
            <a:spAutoFit/>
          </a:bodyPr>
          <a:lstStyle/>
          <a:p>
            <a:pPr algn="ctr"/>
            <a:r>
              <a:rPr lang="es-MX" b="1" dirty="0">
                <a:solidFill>
                  <a:srgbClr val="008272"/>
                </a:solidFill>
                <a:latin typeface="Arial Narrow" panose="020B0606020202030204" pitchFamily="34" charset="0"/>
              </a:rPr>
              <a:t>Proporcionalidad</a:t>
            </a:r>
          </a:p>
        </p:txBody>
      </p:sp>
      <p:sp>
        <p:nvSpPr>
          <p:cNvPr id="13" name="Rectángulo 12"/>
          <p:cNvSpPr/>
          <p:nvPr/>
        </p:nvSpPr>
        <p:spPr>
          <a:xfrm>
            <a:off x="6017971" y="2881827"/>
            <a:ext cx="1869423" cy="507831"/>
          </a:xfrm>
          <a:prstGeom prst="rect">
            <a:avLst/>
          </a:prstGeom>
        </p:spPr>
        <p:txBody>
          <a:bodyPr wrap="none">
            <a:spAutoFit/>
          </a:bodyPr>
          <a:lstStyle/>
          <a:p>
            <a:r>
              <a:rPr lang="es-MX" sz="2700" b="1" u="sng" dirty="0">
                <a:solidFill>
                  <a:srgbClr val="00B050"/>
                </a:solidFill>
                <a:latin typeface="Arial Narrow" panose="020B0606020202030204" pitchFamily="34" charset="0"/>
              </a:rPr>
              <a:t>Información</a:t>
            </a:r>
            <a:r>
              <a:rPr lang="es-MX" sz="2100" b="1" dirty="0">
                <a:solidFill>
                  <a:srgbClr val="00B050"/>
                </a:solidFill>
                <a:latin typeface="Arial Narrow" panose="020B0606020202030204" pitchFamily="34" charset="0"/>
              </a:rPr>
              <a:t> </a:t>
            </a:r>
          </a:p>
        </p:txBody>
      </p:sp>
      <p:sp>
        <p:nvSpPr>
          <p:cNvPr id="14" name="Rectángulo 13"/>
          <p:cNvSpPr/>
          <p:nvPr/>
        </p:nvSpPr>
        <p:spPr>
          <a:xfrm>
            <a:off x="4326415" y="1605769"/>
            <a:ext cx="2207656" cy="461665"/>
          </a:xfrm>
          <a:prstGeom prst="rect">
            <a:avLst/>
          </a:prstGeom>
          <a:solidFill>
            <a:schemeClr val="bg1"/>
          </a:solidFill>
        </p:spPr>
        <p:txBody>
          <a:bodyPr wrap="none">
            <a:spAutoFit/>
          </a:bodyPr>
          <a:lstStyle/>
          <a:p>
            <a:r>
              <a:rPr lang="es-MX" sz="2400" b="1" u="sng" dirty="0">
                <a:solidFill>
                  <a:srgbClr val="00B050"/>
                </a:solidFill>
                <a:latin typeface="Arial Narrow" panose="020B0606020202030204" pitchFamily="34" charset="0"/>
              </a:rPr>
              <a:t>Responsabilidad</a:t>
            </a:r>
            <a:endParaRPr lang="es-MX" b="1" u="sng" dirty="0">
              <a:solidFill>
                <a:srgbClr val="00B050"/>
              </a:solidFill>
              <a:latin typeface="Arial Narrow" panose="020B0606020202030204" pitchFamily="34" charset="0"/>
            </a:endParaRPr>
          </a:p>
        </p:txBody>
      </p:sp>
      <p:pic>
        <p:nvPicPr>
          <p:cNvPr id="22" name="Imagen 21"/>
          <p:cNvPicPr>
            <a:picLocks noChangeAspect="1"/>
          </p:cNvPicPr>
          <p:nvPr/>
        </p:nvPicPr>
        <p:blipFill>
          <a:blip r:embed="rId10"/>
          <a:stretch>
            <a:fillRect/>
          </a:stretch>
        </p:blipFill>
        <p:spPr>
          <a:xfrm>
            <a:off x="2341951" y="4815111"/>
            <a:ext cx="934754" cy="956243"/>
          </a:xfrm>
          <a:prstGeom prst="rect">
            <a:avLst/>
          </a:prstGeom>
        </p:spPr>
      </p:pic>
      <p:sp>
        <p:nvSpPr>
          <p:cNvPr id="26" name="Rectángulo 25"/>
          <p:cNvSpPr/>
          <p:nvPr/>
        </p:nvSpPr>
        <p:spPr>
          <a:xfrm>
            <a:off x="3805220" y="2480004"/>
            <a:ext cx="1625023" cy="1815882"/>
          </a:xfrm>
          <a:prstGeom prst="rect">
            <a:avLst/>
          </a:prstGeom>
        </p:spPr>
        <p:txBody>
          <a:bodyPr wrap="square">
            <a:spAutoFit/>
          </a:bodyPr>
          <a:lstStyle/>
          <a:p>
            <a:pPr algn="ctr"/>
            <a:r>
              <a:rPr lang="es-MX" sz="1600" b="1" dirty="0">
                <a:ln/>
                <a:solidFill>
                  <a:schemeClr val="bg1"/>
                </a:solidFill>
                <a:latin typeface="Arial Narrow" panose="020B0606020202030204" pitchFamily="34" charset="0"/>
              </a:rPr>
              <a:t>En todo</a:t>
            </a:r>
          </a:p>
          <a:p>
            <a:pPr algn="ctr"/>
            <a:r>
              <a:rPr lang="es-MX" sz="1600" b="1" dirty="0">
                <a:ln/>
                <a:solidFill>
                  <a:schemeClr val="bg1"/>
                </a:solidFill>
                <a:latin typeface="Arial Narrow" panose="020B0606020202030204" pitchFamily="34" charset="0"/>
              </a:rPr>
              <a:t>tratamiento de </a:t>
            </a:r>
          </a:p>
          <a:p>
            <a:pPr algn="ctr"/>
            <a:r>
              <a:rPr lang="es-MX" sz="1600" b="1" dirty="0">
                <a:ln/>
                <a:solidFill>
                  <a:schemeClr val="bg1"/>
                </a:solidFill>
                <a:latin typeface="Arial Narrow" panose="020B0606020202030204" pitchFamily="34" charset="0"/>
              </a:rPr>
              <a:t>datos personales se </a:t>
            </a:r>
          </a:p>
          <a:p>
            <a:pPr algn="ctr"/>
            <a:r>
              <a:rPr lang="es-MX" sz="1600" b="1" dirty="0">
                <a:ln/>
                <a:solidFill>
                  <a:schemeClr val="bg1"/>
                </a:solidFill>
                <a:latin typeface="Arial Narrow" panose="020B0606020202030204" pitchFamily="34" charset="0"/>
              </a:rPr>
              <a:t>deben observar</a:t>
            </a:r>
          </a:p>
          <a:p>
            <a:pPr algn="ctr"/>
            <a:r>
              <a:rPr lang="es-MX" sz="1600" b="1" dirty="0">
                <a:ln/>
                <a:solidFill>
                  <a:schemeClr val="bg1"/>
                </a:solidFill>
                <a:latin typeface="Arial Narrow" panose="020B0606020202030204" pitchFamily="34" charset="0"/>
              </a:rPr>
              <a:t>los principios rectores</a:t>
            </a:r>
          </a:p>
        </p:txBody>
      </p:sp>
      <p:sp>
        <p:nvSpPr>
          <p:cNvPr id="2" name="Marcador de número de diapositiva 1"/>
          <p:cNvSpPr>
            <a:spLocks noGrp="1"/>
          </p:cNvSpPr>
          <p:nvPr>
            <p:ph type="sldNum" sz="quarter" idx="12"/>
          </p:nvPr>
        </p:nvSpPr>
        <p:spPr/>
        <p:txBody>
          <a:bodyPr/>
          <a:lstStyle/>
          <a:p>
            <a:fld id="{40B0AD43-9511-42DC-A622-5D76219DD9F4}" type="slidenum">
              <a:rPr lang="es-MX" smtClean="0">
                <a:solidFill>
                  <a:prstClr val="black">
                    <a:tint val="75000"/>
                  </a:prstClr>
                </a:solidFill>
              </a:rPr>
              <a:pPr/>
              <a:t>6</a:t>
            </a:fld>
            <a:endParaRPr lang="es-MX" dirty="0">
              <a:solidFill>
                <a:prstClr val="black">
                  <a:tint val="75000"/>
                </a:prstClr>
              </a:solidFill>
            </a:endParaRPr>
          </a:p>
        </p:txBody>
      </p:sp>
      <p:sp>
        <p:nvSpPr>
          <p:cNvPr id="5" name="Título 4"/>
          <p:cNvSpPr>
            <a:spLocks noGrp="1"/>
          </p:cNvSpPr>
          <p:nvPr>
            <p:ph type="title" idx="4294967295"/>
          </p:nvPr>
        </p:nvSpPr>
        <p:spPr>
          <a:xfrm>
            <a:off x="940445" y="252502"/>
            <a:ext cx="7886700" cy="922337"/>
          </a:xfrm>
          <a:prstGeom prst="rect">
            <a:avLst/>
          </a:prstGeom>
        </p:spPr>
        <p:txBody>
          <a:bodyPr>
            <a:normAutofit/>
          </a:bodyPr>
          <a:lstStyle/>
          <a:p>
            <a:r>
              <a:rPr lang="es-MX" sz="3600" dirty="0">
                <a:solidFill>
                  <a:srgbClr val="E3AA3B"/>
                </a:solidFill>
                <a:effectLst/>
                <a:latin typeface="Arial Narrow" panose="020B0606020202030204" pitchFamily="34" charset="0"/>
              </a:rPr>
              <a:t>Principios de la Ley General de Datos</a:t>
            </a:r>
            <a:endParaRPr lang="es-MX" sz="3600" dirty="0">
              <a:solidFill>
                <a:srgbClr val="E3AA3B"/>
              </a:solidFill>
              <a:effectLst/>
            </a:endParaRPr>
          </a:p>
        </p:txBody>
      </p:sp>
    </p:spTree>
    <p:extLst>
      <p:ext uri="{BB962C8B-B14F-4D97-AF65-F5344CB8AC3E}">
        <p14:creationId xmlns:p14="http://schemas.microsoft.com/office/powerpoint/2010/main" val="582027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09836" y="2132856"/>
            <a:ext cx="7128792" cy="2246769"/>
          </a:xfrm>
          <a:prstGeom prst="rect">
            <a:avLst/>
          </a:prstGeom>
        </p:spPr>
        <p:txBody>
          <a:bodyPr wrap="square">
            <a:spAutoFit/>
          </a:bodyPr>
          <a:lstStyle/>
          <a:p>
            <a:pPr algn="just"/>
            <a:r>
              <a:rPr lang="es-MX" sz="2800" dirty="0" smtClean="0">
                <a:solidFill>
                  <a:prstClr val="black"/>
                </a:solidFill>
                <a:latin typeface="Trebuchet MS" pitchFamily="34" charset="0"/>
              </a:rPr>
              <a:t>Obligación </a:t>
            </a:r>
            <a:r>
              <a:rPr lang="es-MX" sz="2800" dirty="0">
                <a:solidFill>
                  <a:prstClr val="black"/>
                </a:solidFill>
                <a:latin typeface="Trebuchet MS" pitchFamily="34" charset="0"/>
              </a:rPr>
              <a:t>del </a:t>
            </a:r>
            <a:r>
              <a:rPr lang="es-MX" sz="2800" dirty="0" smtClean="0">
                <a:solidFill>
                  <a:prstClr val="black"/>
                </a:solidFill>
                <a:latin typeface="Trebuchet MS" pitchFamily="34" charset="0"/>
              </a:rPr>
              <a:t>responsable y </a:t>
            </a:r>
            <a:r>
              <a:rPr lang="es-MX" sz="2800" dirty="0">
                <a:solidFill>
                  <a:prstClr val="black"/>
                </a:solidFill>
                <a:latin typeface="Trebuchet MS" pitchFamily="34" charset="0"/>
              </a:rPr>
              <a:t>de quienes intervienen en cualquier fase del tratamiento de datos personales de guardar y respetar la confidencialidad de los mismos.</a:t>
            </a:r>
          </a:p>
        </p:txBody>
      </p:sp>
      <p:sp>
        <p:nvSpPr>
          <p:cNvPr id="4" name="3 CuadroTexto"/>
          <p:cNvSpPr txBox="1"/>
          <p:nvPr/>
        </p:nvSpPr>
        <p:spPr>
          <a:xfrm>
            <a:off x="809836" y="692696"/>
            <a:ext cx="7740352" cy="646331"/>
          </a:xfrm>
          <a:prstGeom prst="rect">
            <a:avLst/>
          </a:prstGeom>
          <a:noFill/>
        </p:spPr>
        <p:txBody>
          <a:bodyPr wrap="square" rtlCol="0">
            <a:spAutoFit/>
          </a:bodyPr>
          <a:lstStyle/>
          <a:p>
            <a:pPr algn="ctr"/>
            <a:r>
              <a:rPr lang="es-MX" sz="3600" b="1" dirty="0" smtClean="0">
                <a:solidFill>
                  <a:srgbClr val="E3AA3B"/>
                </a:solidFill>
                <a:latin typeface="Arial Narrow" panose="020B0606020202030204" pitchFamily="34" charset="0"/>
              </a:rPr>
              <a:t>Deber de confidencialidad</a:t>
            </a:r>
            <a:endParaRPr lang="es-MX" sz="3600" b="1" dirty="0">
              <a:solidFill>
                <a:srgbClr val="E3AA3B"/>
              </a:solidFill>
              <a:latin typeface="Arial Narrow" panose="020B0606020202030204" pitchFamily="34"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573379"/>
            <a:ext cx="3819525" cy="120015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1276" y="4194021"/>
            <a:ext cx="1950010" cy="1579508"/>
          </a:xfrm>
          <a:prstGeom prst="rect">
            <a:avLst/>
          </a:prstGeom>
        </p:spPr>
      </p:pic>
    </p:spTree>
    <p:extLst>
      <p:ext uri="{BB962C8B-B14F-4D97-AF65-F5344CB8AC3E}">
        <p14:creationId xmlns:p14="http://schemas.microsoft.com/office/powerpoint/2010/main" val="473776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52527" y="166809"/>
            <a:ext cx="7746268" cy="646331"/>
          </a:xfrm>
          <a:prstGeom prst="rect">
            <a:avLst/>
          </a:prstGeom>
          <a:noFill/>
        </p:spPr>
        <p:txBody>
          <a:bodyPr wrap="square" rtlCol="0">
            <a:spAutoFit/>
          </a:bodyPr>
          <a:lstStyle/>
          <a:p>
            <a:pPr lvl="0" algn="ctr"/>
            <a:r>
              <a:rPr lang="es-MX" sz="3600" b="1" dirty="0" smtClean="0">
                <a:solidFill>
                  <a:srgbClr val="E3AA3B"/>
                </a:solidFill>
                <a:latin typeface="Arial Narrow" panose="020B0606020202030204" pitchFamily="34" charset="0"/>
              </a:rPr>
              <a:t>Deber de seguridad</a:t>
            </a:r>
            <a:endParaRPr lang="es-MX" sz="3600" b="1" dirty="0">
              <a:solidFill>
                <a:srgbClr val="E3AA3B"/>
              </a:solidFill>
              <a:latin typeface="Arial Narrow" panose="020B0606020202030204" pitchFamily="34" charset="0"/>
            </a:endParaRPr>
          </a:p>
        </p:txBody>
      </p:sp>
      <p:sp>
        <p:nvSpPr>
          <p:cNvPr id="3" name="Rectangle 3"/>
          <p:cNvSpPr txBox="1">
            <a:spLocks noChangeArrowheads="1"/>
          </p:cNvSpPr>
          <p:nvPr/>
        </p:nvSpPr>
        <p:spPr bwMode="auto">
          <a:xfrm>
            <a:off x="467544" y="1507902"/>
            <a:ext cx="8116235" cy="480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algn="just">
              <a:buClr>
                <a:srgbClr val="336666"/>
              </a:buClr>
              <a:defRPr/>
            </a:pPr>
            <a:endParaRPr lang="es-MX" sz="1600" kern="0" dirty="0" smtClean="0">
              <a:solidFill>
                <a:srgbClr val="000000"/>
              </a:solidFill>
              <a:latin typeface="Trebuchet MS" pitchFamily="34" charset="0"/>
            </a:endParaRPr>
          </a:p>
          <a:p>
            <a:pPr algn="just">
              <a:buClr>
                <a:srgbClr val="336666"/>
              </a:buClr>
              <a:defRPr/>
            </a:pPr>
            <a:endParaRPr lang="es-ES" sz="1600" b="1" kern="0" dirty="0" smtClean="0">
              <a:solidFill>
                <a:srgbClr val="000000"/>
              </a:solidFill>
              <a:latin typeface="Trebuchet MS" pitchFamily="34" charset="0"/>
            </a:endParaRPr>
          </a:p>
          <a:p>
            <a:pPr algn="just">
              <a:buClr>
                <a:srgbClr val="336666"/>
              </a:buClr>
              <a:defRPr/>
            </a:pPr>
            <a:endParaRPr lang="es-ES" sz="1600" b="1" kern="0" dirty="0" smtClean="0">
              <a:solidFill>
                <a:srgbClr val="000000"/>
              </a:solidFill>
              <a:effectLst>
                <a:outerShdw blurRad="38100" dist="38100" dir="2700000" algn="tl">
                  <a:srgbClr val="000000">
                    <a:alpha val="43137"/>
                  </a:srgbClr>
                </a:outerShdw>
              </a:effectLst>
              <a:latin typeface="Trebuchet MS" pitchFamily="34" charset="0"/>
            </a:endParaRPr>
          </a:p>
          <a:p>
            <a:pPr algn="just">
              <a:buClr>
                <a:srgbClr val="336666"/>
              </a:buClr>
              <a:defRPr/>
            </a:pPr>
            <a:endParaRPr lang="es-ES" sz="1600" b="1" kern="0" dirty="0" smtClean="0">
              <a:solidFill>
                <a:srgbClr val="000000"/>
              </a:solidFill>
              <a:effectLst>
                <a:outerShdw blurRad="38100" dist="38100" dir="2700000" algn="tl">
                  <a:srgbClr val="000000">
                    <a:alpha val="43137"/>
                  </a:srgbClr>
                </a:outerShdw>
              </a:effectLst>
              <a:latin typeface="Trebuchet MS" pitchFamily="34" charset="0"/>
            </a:endParaRPr>
          </a:p>
        </p:txBody>
      </p:sp>
      <p:pic>
        <p:nvPicPr>
          <p:cNvPr id="5" name="Picture 2" descr="http://www.zitec.es/wp/wp-content/uploads/2011/02/Servicio_Seguridad_de_la_Informaci%C3%B3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045" y="4135142"/>
            <a:ext cx="2232247" cy="2232248"/>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a:xfrm>
            <a:off x="671983" y="1507902"/>
            <a:ext cx="7600582" cy="280831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MX" dirty="0" smtClean="0">
                <a:latin typeface="Arial" panose="020B0604020202020204" pitchFamily="34" charset="0"/>
                <a:cs typeface="Arial" panose="020B0604020202020204" pitchFamily="34" charset="0"/>
              </a:rPr>
              <a:t>Aplicación de medidas de seguridad encaminadas a garantizar la confidencialidad, integridad y disponibilidad de éstos, bajo los niveles de protección básico, medio y alto.</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77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31640" y="2276872"/>
            <a:ext cx="6552728" cy="1446550"/>
          </a:xfrm>
          <a:prstGeom prst="rect">
            <a:avLst/>
          </a:prstGeom>
          <a:solidFill>
            <a:srgbClr val="A0AD9D"/>
          </a:solidFill>
          <a:ln>
            <a:solidFill>
              <a:srgbClr val="A0AD9D"/>
            </a:solidFill>
          </a:ln>
        </p:spPr>
        <p:txBody>
          <a:bodyPr wrap="square" rtlCol="0">
            <a:spAutoFit/>
          </a:bodyPr>
          <a:lstStyle>
            <a:defPPr>
              <a:defRPr lang="es-MX"/>
            </a:defPPr>
            <a:lvl1pPr>
              <a:defRPr>
                <a:solidFill>
                  <a:prstClr val="black"/>
                </a:solidFill>
              </a:defRPr>
            </a:lvl1pPr>
          </a:lstStyle>
          <a:p>
            <a:pPr algn="ctr"/>
            <a:r>
              <a:rPr lang="es-MX" altLang="es-MX" sz="4400" b="1" dirty="0" smtClean="0">
                <a:solidFill>
                  <a:schemeClr val="tx1"/>
                </a:solidFill>
                <a:latin typeface="Arial Narrow" panose="020B0606020202030204" pitchFamily="34" charset="0"/>
              </a:rPr>
              <a:t>Elaboración de avisos de privacidad</a:t>
            </a:r>
            <a:endParaRPr lang="es-MX" altLang="es-MX" sz="4400" b="1" dirty="0">
              <a:solidFill>
                <a:schemeClr val="tx1"/>
              </a:solidFill>
              <a:latin typeface="Arial Narrow" panose="020B0606020202030204" pitchFamily="34" charset="0"/>
            </a:endParaRPr>
          </a:p>
        </p:txBody>
      </p:sp>
      <p:sp>
        <p:nvSpPr>
          <p:cNvPr id="2" name="Marcador de número de diapositiva 1"/>
          <p:cNvSpPr>
            <a:spLocks noGrp="1"/>
          </p:cNvSpPr>
          <p:nvPr>
            <p:ph type="sldNum" sz="quarter" idx="12"/>
          </p:nvPr>
        </p:nvSpPr>
        <p:spPr/>
        <p:txBody>
          <a:bodyPr/>
          <a:lstStyle/>
          <a:p>
            <a:fld id="{50E2F99C-B5C2-45EA-BEAF-E898FDD661AC}" type="slidenum">
              <a:rPr lang="es-MX" smtClean="0"/>
              <a:t>9</a:t>
            </a:fld>
            <a:endParaRPr lang="es-MX"/>
          </a:p>
        </p:txBody>
      </p:sp>
    </p:spTree>
    <p:extLst>
      <p:ext uri="{BB962C8B-B14F-4D97-AF65-F5344CB8AC3E}">
        <p14:creationId xmlns:p14="http://schemas.microsoft.com/office/powerpoint/2010/main" val="1971023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Personalizado 7">
      <a:dk1>
        <a:srgbClr val="111111"/>
      </a:dk1>
      <a:lt1>
        <a:sysClr val="window" lastClr="FFFFFF"/>
      </a:lt1>
      <a:dk2>
        <a:srgbClr val="2C2114"/>
      </a:dk2>
      <a:lt2>
        <a:srgbClr val="E5DEDB"/>
      </a:lt2>
      <a:accent1>
        <a:srgbClr val="EAB800"/>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2429</TotalTime>
  <Words>1178</Words>
  <Application>Microsoft Office PowerPoint</Application>
  <PresentationFormat>Presentación en pantalla (4:3)</PresentationFormat>
  <Paragraphs>256</Paragraphs>
  <Slides>28</Slides>
  <Notes>19</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28</vt:i4>
      </vt:variant>
    </vt:vector>
  </HeadingPairs>
  <TitlesOfParts>
    <vt:vector size="40" baseType="lpstr">
      <vt:lpstr>Arial</vt:lpstr>
      <vt:lpstr>Arial Narrow</vt:lpstr>
      <vt:lpstr>Calibri</vt:lpstr>
      <vt:lpstr>Lucida Sans Unicode</vt:lpstr>
      <vt:lpstr>Symbol</vt:lpstr>
      <vt:lpstr>Times New Roman</vt:lpstr>
      <vt:lpstr>Trebuchet MS</vt:lpstr>
      <vt:lpstr>Verdana</vt:lpstr>
      <vt:lpstr>Wingdings</vt:lpstr>
      <vt:lpstr>Wingdings 2</vt:lpstr>
      <vt:lpstr>Wingdings 3</vt:lpstr>
      <vt:lpstr>Concurrencia</vt:lpstr>
      <vt:lpstr>Presentación de PowerPoint</vt:lpstr>
      <vt:lpstr>¿Qué es un Dato Personal?</vt:lpstr>
      <vt:lpstr>Presentación de PowerPoint</vt:lpstr>
      <vt:lpstr>Sujetos Obligados</vt:lpstr>
      <vt:lpstr>Presentación de PowerPoint</vt:lpstr>
      <vt:lpstr>Principios de la Ley General de Datos</vt:lpstr>
      <vt:lpstr>Presentación de PowerPoint</vt:lpstr>
      <vt:lpstr>Presentación de PowerPoint</vt:lpstr>
      <vt:lpstr>Presentación de PowerPoint</vt:lpstr>
      <vt:lpstr>Principio de Información</vt:lpstr>
      <vt:lpstr>Elementos a considerar</vt:lpstr>
      <vt:lpstr>Presentación de PowerPoint</vt:lpstr>
      <vt:lpstr>Presentación de PowerPoint</vt:lpstr>
      <vt:lpstr>Presentación de PowerPoint</vt:lpstr>
      <vt:lpstr>Presentación de PowerPoint</vt:lpstr>
      <vt:lpstr>Presentación de PowerPoint</vt:lpstr>
      <vt:lpstr>Presentación de PowerPoint</vt:lpstr>
      <vt:lpstr>Aviso de privacidad integral</vt:lpstr>
      <vt:lpstr>Presentación de PowerPoint</vt:lpstr>
      <vt:lpstr>Presentación de PowerPoint</vt:lpstr>
      <vt:lpstr>Presentación de PowerPoint</vt:lpstr>
      <vt:lpstr>Presentación de PowerPoint</vt:lpstr>
      <vt:lpstr>Aviso de privacidad simplificado</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PRIVACIDAD EN LA RED</dc:title>
  <dc:creator>Yolli Garcia Alvarez</dc:creator>
  <cp:lastModifiedBy>CAPACITACIÓN</cp:lastModifiedBy>
  <cp:revision>222</cp:revision>
  <dcterms:created xsi:type="dcterms:W3CDTF">2015-01-28T20:36:05Z</dcterms:created>
  <dcterms:modified xsi:type="dcterms:W3CDTF">2018-03-22T23:57:12Z</dcterms:modified>
</cp:coreProperties>
</file>