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2" r:id="rId4"/>
    <p:sldId id="300" r:id="rId5"/>
    <p:sldId id="264" r:id="rId6"/>
    <p:sldId id="301" r:id="rId7"/>
    <p:sldId id="273" r:id="rId8"/>
    <p:sldId id="265" r:id="rId9"/>
    <p:sldId id="269" r:id="rId10"/>
    <p:sldId id="299" r:id="rId11"/>
    <p:sldId id="270" r:id="rId12"/>
    <p:sldId id="271" r:id="rId13"/>
    <p:sldId id="276" r:id="rId14"/>
    <p:sldId id="304" r:id="rId15"/>
    <p:sldId id="280" r:id="rId16"/>
    <p:sldId id="281" r:id="rId17"/>
    <p:sldId id="303" r:id="rId18"/>
    <p:sldId id="302" r:id="rId19"/>
    <p:sldId id="288" r:id="rId20"/>
    <p:sldId id="291" r:id="rId21"/>
    <p:sldId id="295" r:id="rId22"/>
    <p:sldId id="308" r:id="rId23"/>
    <p:sldId id="306" r:id="rId24"/>
    <p:sldId id="307" r:id="rId25"/>
    <p:sldId id="305" r:id="rId26"/>
    <p:sldId id="309" r:id="rId27"/>
    <p:sldId id="298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17D6E"/>
    <a:srgbClr val="03B1B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7308D-EB76-4F10-867D-294EA66D94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2479F-6BA3-4B17-A8B5-E3A615E2EF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3FE5E-7925-40DE-B61E-7A90795443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4A54AF-23B6-4D47-A8CA-E7CC6DFA2D32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490A9-30A3-4E87-B14C-1C6FC5F18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F0785-C5FF-489F-A5B3-1197983709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8580D-623F-4EE6-B102-5F1CC44B2BBD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5015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1272F-DF21-4CCA-8246-98CDBEBC75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5EF87D-CED6-48D8-9210-2330089143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0F1EC-E75A-4993-BDFC-E41DD0B2BE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D7287-CD38-44BB-9A8F-A275F2A57D2F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1CD63-1BD7-41B8-8D92-098F0A25B1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1F3B8-BFB4-41A6-BB37-70B65AD90B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E24B2A-9A20-4F76-85ED-FBCCB839DF26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70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4538E2-CA9E-4C2D-8439-34AE15996C8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C2AD26-48DF-41A0-BB57-3F0038F5918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762621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2E498-5E01-4F91-8DD9-51D1F7FC65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4F0C2B-6A04-4932-B36A-1955FD60D148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CDB51B-60A7-4D40-9B2D-46D03A7741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536F6-C9BE-4725-A6DB-C013325DF7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0352F4-9854-485F-94D5-2319CD47F112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15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70B5E-C0B4-4BBD-8302-ECA73A11E1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CFCBB7-2DE5-428B-BAD4-224C8ECF13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F58B66-80B5-4970-B5E6-CCFD32900CEF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659C4F-F3B9-4A3F-8080-9CCB5675AB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1DB758-74AA-43FE-AAE0-227B2A2BDE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5F2D89-D2E3-4FFD-B253-372E99CEC310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6865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5C17F-ED46-43C4-B7CA-6A5873D509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ABD87C-0BD4-49E5-BEF3-5D41DE19D53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DF475-36B5-4AEE-BF87-7B17C81275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E86702-B58B-4532-BCC0-1CC2E02D78B3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02F71-C28B-45C5-AF3E-04036BEDE7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C7380-5BE9-4EF8-8DE4-7479C3200A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72045-493F-4049-ABD0-FC7E34146F09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96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2B15D-F0C1-496C-89E1-377F92ADAA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15BC86-3939-4CE2-B9E9-D869B85150A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C5B4DD-7982-4F69-9DE3-1903552386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15BEB-2CAA-4C78-AB95-8D4E9FFB261B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DE50D0-C804-4351-9499-418580CF56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D3339-302B-459C-90B8-334D9ADE5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59A789-7286-4494-A3BF-DAC5F58CD567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13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8E45F-6464-4D75-85F1-0129F3F45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31EDC-FA11-4E4C-B258-5BA7CEB0E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315711-FB95-4F76-80E6-D7D1B32C65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012C6-6D26-4484-8DE8-55A8B76A04BA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6F87D-4A27-43F6-AA9B-32D681D63E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B6332-14D0-4767-A5F6-ABDD29DFFA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BDE6A6-60D7-43E1-9B08-EC8B7FF49D53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06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91969-2E11-4292-B504-F38710BE39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FF5391-B11D-402D-9D4E-854F8914A6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671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6E1650-2A0F-42E4-83D3-9F107943B0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825627"/>
            <a:ext cx="38671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3A9A2C-0DC1-42CC-BF91-B20AC1E024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74E1F-EFDB-496D-A40C-F5EB9BEBCE1A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02C3AE-4E0E-4E1D-A82C-F47FF9A880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874A9-13AC-4C10-BF01-39C589639A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D5B5E-DD0B-4870-AFC0-FFF6EC696DAF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46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15BCD-7F29-48C9-889C-35FD4D269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F2DC9-71A0-4416-829A-D8DB8F5B62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DB947C-7C51-46A1-86DA-87173362D1D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F87E3C-02E4-492A-95C8-A7719080D14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98FBBD-3CC4-49D4-88D4-7146942E26B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F03C4C-4D89-4711-95F2-AE14D177A8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5066F-A98D-436E-81DF-63798AB5B5EB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A33118-878E-4948-8BDF-9239D3B795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C960D6-EA44-4B96-9C89-0F73F5527E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05684B-4ACB-45A8-835D-48FFDAE65401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08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6897C-1F8A-4C17-9AB5-2363FB2DBC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9021A4-7612-4161-898B-652F7E9098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66E9D3-7165-4832-8D3A-FB005A3BD779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5676B9-BB5F-4AC4-8E90-3D078F4F56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F2634C-5EED-4A7F-867F-D95AD77AF9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93CD8-2CB9-463C-82F1-50B1AF622646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51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C57684-80CB-447C-8517-77C4F6A152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6F9543-E6C0-48AA-96C1-99D14441758F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BB38D8-9171-4CCF-AFB6-86187DEE28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5D6AA5-CC13-4D0F-B294-B1B425F708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53FF2-3F71-4C4F-B23B-9E527E14941F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5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6687F-F60C-42E6-95C4-8C1853DAD5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7AD1E-6595-4EC5-9B10-878CF65E3C6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71912A-A34F-4CF3-A210-9B54827378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5DAC3-740D-4CA2-B14B-268895AE7C72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83519-9BB6-4060-BD88-9F96F793CA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4BC96-E7A3-4303-9208-655316B39A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ECA-366B-4670-8B05-E799F3D6C489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08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73741-600F-4A58-8D6D-F2ED726A5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37E44-7AEC-4870-8A08-0DA89B1E58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39F16F-09EE-4D88-993D-411D68766DE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4411FB-D20C-4F59-A997-BFA219FB49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947E5-7C5B-4166-AF1E-D23103B47A98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C96812-5915-4C39-9C9E-73AA8E1A0B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55F23E-DDE8-4DF1-B18C-47FF38470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3F724B-9E9A-41B7-8B3D-4FC140D29F13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001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1883E-3B10-4144-9A34-5E5FA368C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4BA4D9-0A02-40C7-908F-CE9FED0AB91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buNone/>
              <a:defRPr lang="es-MX" sz="3200"/>
            </a:lvl1pPr>
          </a:lstStyle>
          <a:p>
            <a:pPr lvl="0"/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3A2D74-DF2D-4750-87A1-3069CBC1A48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37514-5061-4C64-AEB7-5CA2C976A1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11442-754E-4FB9-885C-C8C39589A2B3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9C15B-796E-42CD-A4E1-2B62935088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A3AC2C-FD38-4953-9D29-78BB2FFA00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AC3A30-90B4-413A-A916-FBB13DA1914B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549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1B639-D953-457A-BB2A-4B82B686C9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9CEAC-B914-4965-BFBA-4406EF788AB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05B9C-E32B-47FB-B4B3-345FE7E468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FCC87-095E-4658-AFD0-31EBA4E0F072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B9D6A-3816-4780-9C16-B2CAFAECC4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308E43-6197-439F-B5FA-6B0580E2D9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609D1-F080-4F4F-A033-AD52F3A6D910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87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DD0927-8EC6-49DB-8E62-3D474B465E1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909923-8D0B-4EAD-90DF-CD2C63345B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762621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068B4F-41C7-4B56-B4E3-0D36A17D42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0E2C14-7CDA-466D-85AC-58715D6C0BA4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AE6145-3BF4-4685-A70D-3F25F63379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BD9F6-CC9E-46E4-BA2B-8D9F832853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ABFA1-9EF2-4442-B8FB-FC777B2AEA11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80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D5986-A939-4C12-93F7-3C59582DE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A56E37-E329-4974-ABAE-8421D48CF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C2FE7-AD3B-4C58-B282-91E7289B5F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5A531F-D06D-4581-939E-9D19D7E60DBF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CD7CD8-786C-4BFC-9EF7-8AD1413049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91B18-1111-47F1-A316-4899A6B550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6ED28-72A3-43A8-A0BE-0A8985531525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0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D9414-447D-4D32-B7AA-0664FF97B6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2D4F4-AF52-41F2-AF90-A3B4CAC295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671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988E7C-5500-415A-9497-7B4FAFA891B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825627"/>
            <a:ext cx="38671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356AA-5C99-46BC-BB8E-AE3CABF744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482E87-EE8E-4E3D-9684-47277CEAB74E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8A7EED-8394-4993-A801-F717C85A75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607592-61E7-413A-8C35-CF5659630D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3223E-F86A-4C0C-92AF-32CE32ADCF8B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6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15687-6762-41D5-8EFC-5E05D6042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DA4E-0DBB-46CC-9FB3-865916DC1C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20F418-E33A-4A0F-BF7F-CF2D2AB0818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9DF874-A615-4215-A5E2-A3E09F83445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63641F-0CC8-4C9A-B91F-20E6033A2D3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2B42AD-F0E9-45A2-B307-1D3ACEEE7A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69339-B7EF-471F-8A1E-A6CDE48DEDAD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A0FA1-AD8F-4CAE-B7EF-C2E6A791B1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F087E3-11C9-4B90-BFB2-C7721FE3F1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6DBE8D-118E-455E-80CB-2DCF04009190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F1A0A-C698-4A63-A3AD-F65F609D60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67DF54-EEA8-4D0B-BB35-D9C457A913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ACBA47-7110-4E26-80EF-2436EE54DDEE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927C82-C07A-4BF7-A619-42247B2572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8EBB2C-2E0C-4EC3-B294-20EFA6FCA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9AB0FD-31D6-49FD-AB31-31D74FCA7C39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84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7BF8F-9755-46F3-9DEF-DA2A6BC19C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CDB4D-D23F-4428-A20E-B04CF910B319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B3065C-EFC7-44AF-9051-701DF33A2C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508BD7-556F-48E0-B24A-896197388D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EB394A-AD9D-4D7F-B9A8-72E34D5A3DF0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0892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C5015-539F-4603-A6CE-22E2A5685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D3F99D-544F-4115-9C20-687746DF44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1976C3-A283-4D19-91F2-6301471F8D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637680-650C-45AB-881E-50D8CFDFE5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9607E-B960-4634-B45B-788094AE890F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990D27-498F-4313-869C-F350805644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676389-4CD4-43FD-A5A8-44D3B98971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902B28-45EE-43AC-9F73-83F14E11396C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3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C2BEA-4F74-4FC3-B176-C9D8F10AC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120F1D-844E-4560-ABBA-F621F0B234E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buNone/>
              <a:defRPr lang="es-MX"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4C709A-F870-4E1E-A9B9-400C9F0E4FB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2F1A4-E9F1-4C14-AD8C-2B83048671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8C9878-158D-40F2-86E5-31E0F16893F3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36171-37BB-4939-B561-CE1F4B2A72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C6C997-846C-4A3D-8703-91B6D9B14D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779ED2-1009-40B0-A4D7-A45AB04170ED}" type="slidenum"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0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41892E-AB44-4FEB-86A1-74E5AEE04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127C70-B7C1-406A-A5AB-5E9FFF42EA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E2521-149A-481C-AFCE-F98AB01B536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66A82989-4CC1-4229-89CF-F12F631560C6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C5FAD-8DC7-4824-8BBD-AEBF71C2727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s-MX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EE5BF987-F784-4CFA-A4E8-1AD60D6889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013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515C53A-B998-42C1-87C0-A5B9393FB61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A1C11BB-9ABB-4866-A302-DBB0FAF01DFE}" type="slidenum"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3F7A5B-C973-4386-8262-C2D6041D4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D63D9-6480-4EF7-83F4-0D5411A5B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51101-AC73-4D2A-A677-6B1662D9D8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8B496D9-B100-4F29-8E20-EA1C76BBBFB3}" type="datetime1">
              <a:rPr lang="es-MX"/>
              <a:pPr lvl="0"/>
              <a:t>15/03/2022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1E1F1-CC21-4916-93F0-143074608D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3647D-F706-48F6-B6C6-DD730EB4679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1CF25450-266C-477E-B1E9-DE7F34896030}" type="slidenum"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30CAE-7910-4A2E-BF76-0E3BD46D3D25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367E0B36-CA86-4C64-8C72-CA3C5B35D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" y="0"/>
            <a:ext cx="912789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9113B957-32B9-43E5-8476-76A138A076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5128591"/>
            <a:ext cx="6858000" cy="94656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s-ES" sz="3600" b="1" dirty="0">
                <a:latin typeface="Arial" pitchFamily="34"/>
                <a:cs typeface="Arial" pitchFamily="34"/>
              </a:rPr>
              <a:t>ARCHIVO DE TRÁMITE</a:t>
            </a:r>
            <a:endParaRPr lang="es-MX" sz="3600" b="1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1">
            <a:extLst>
              <a:ext uri="{FF2B5EF4-FFF2-40B4-BE49-F238E27FC236}">
                <a16:creationId xmlns:a16="http://schemas.microsoft.com/office/drawing/2014/main" id="{C0802B36-E4E5-4A7A-9C57-FBC505D16705}"/>
              </a:ext>
            </a:extLst>
          </p:cNvPr>
          <p:cNvSpPr/>
          <p:nvPr/>
        </p:nvSpPr>
        <p:spPr>
          <a:xfrm>
            <a:off x="553330" y="1731635"/>
            <a:ext cx="2520561" cy="4414723"/>
          </a:xfrm>
          <a:prstGeom prst="rect">
            <a:avLst/>
          </a:prstGeom>
          <a:solidFill>
            <a:srgbClr val="EDD59B">
              <a:alpha val="4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817BC6-9048-445B-AB34-ECDF7201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865"/>
            <a:ext cx="9144000" cy="463070"/>
          </a:xfrm>
          <a:prstGeom prst="rect">
            <a:avLst/>
          </a:prstGeom>
          <a:gradFill>
            <a:gsLst>
              <a:gs pos="0">
                <a:srgbClr val="EDD59B"/>
              </a:gs>
              <a:gs pos="100000">
                <a:srgbClr val="ABC0E4"/>
              </a:gs>
            </a:gsLst>
            <a:lin ang="5400000"/>
          </a:gradFill>
          <a:ln cap="flat">
            <a:noFill/>
          </a:ln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249D4032-7CF1-47FA-8CF5-FBE31D8D2D19}"/>
              </a:ext>
            </a:extLst>
          </p:cNvPr>
          <p:cNvSpPr txBox="1"/>
          <p:nvPr/>
        </p:nvSpPr>
        <p:spPr>
          <a:xfrm>
            <a:off x="2206483" y="793790"/>
            <a:ext cx="473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TIPOLOGÍA DOCUMENTAL</a:t>
            </a:r>
          </a:p>
        </p:txBody>
      </p:sp>
      <p:grpSp>
        <p:nvGrpSpPr>
          <p:cNvPr id="5" name="Grupo 13">
            <a:extLst>
              <a:ext uri="{FF2B5EF4-FFF2-40B4-BE49-F238E27FC236}">
                <a16:creationId xmlns:a16="http://schemas.microsoft.com/office/drawing/2014/main" id="{C1126B82-8A25-4A5D-9FD1-616A632013F1}"/>
              </a:ext>
            </a:extLst>
          </p:cNvPr>
          <p:cNvGrpSpPr/>
          <p:nvPr/>
        </p:nvGrpSpPr>
        <p:grpSpPr>
          <a:xfrm>
            <a:off x="608990" y="1222296"/>
            <a:ext cx="2348892" cy="4263152"/>
            <a:chOff x="608990" y="1222296"/>
            <a:chExt cx="2348892" cy="4263152"/>
          </a:xfrm>
        </p:grpSpPr>
        <p:sp>
          <p:nvSpPr>
            <p:cNvPr id="6" name="CuadroTexto 10">
              <a:extLst>
                <a:ext uri="{FF2B5EF4-FFF2-40B4-BE49-F238E27FC236}">
                  <a16:creationId xmlns:a16="http://schemas.microsoft.com/office/drawing/2014/main" id="{27CC517D-CEF0-431E-A344-155F6DB6F431}"/>
                </a:ext>
              </a:extLst>
            </p:cNvPr>
            <p:cNvSpPr txBox="1"/>
            <p:nvPr/>
          </p:nvSpPr>
          <p:spPr>
            <a:xfrm>
              <a:off x="1114909" y="1222296"/>
              <a:ext cx="127891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Documento de archivo</a:t>
              </a:r>
            </a:p>
          </p:txBody>
        </p:sp>
        <p:sp>
          <p:nvSpPr>
            <p:cNvPr id="7" name="CuadroTexto 12">
              <a:extLst>
                <a:ext uri="{FF2B5EF4-FFF2-40B4-BE49-F238E27FC236}">
                  <a16:creationId xmlns:a16="http://schemas.microsoft.com/office/drawing/2014/main" id="{A5B17DE0-95A6-4E1E-A9EA-9EEE5D6CC60C}"/>
                </a:ext>
              </a:extLst>
            </p:cNvPr>
            <p:cNvSpPr txBox="1"/>
            <p:nvPr/>
          </p:nvSpPr>
          <p:spPr>
            <a:xfrm>
              <a:off x="608990" y="1884459"/>
              <a:ext cx="2348892" cy="360098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Es aquel que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registra un hecho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,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acto 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administrativo, jurídico, fiscal o contable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producido, recibido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y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utilizado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en el ejercicio de las facultades, competencias o funciones de los sujetos obligados, con independencia de su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soporte documental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.</a:t>
              </a:r>
            </a:p>
            <a:p>
              <a:pPr marL="0" marR="0" lvl="0" indent="0" algn="just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107999" marR="0" lvl="0" indent="-107999" algn="just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Cumplida su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vigencia documental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pasan al 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archivo de concentración.</a:t>
              </a:r>
            </a:p>
            <a:p>
              <a:pPr marL="107999" marR="0" lvl="0" indent="-107999" algn="just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Están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estructurados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en conjunto de </a:t>
              </a:r>
              <a:r>
                <a:rPr lang="es-MX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documentos organizados</a:t>
              </a:r>
              <a:r>
                <a:rPr lang="es-MX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que se relacionan.</a:t>
              </a:r>
            </a:p>
            <a:p>
              <a:pPr marL="107999" marR="0" lvl="0" indent="-107999" algn="just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Se convierte en </a:t>
              </a:r>
              <a:r>
                <a:rPr lang="es-MX" sz="1200" b="1" i="0" u="none" strike="noStrike" kern="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documentación única</a:t>
              </a:r>
              <a:endPara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8" name="CuadroTexto 14">
            <a:extLst>
              <a:ext uri="{FF2B5EF4-FFF2-40B4-BE49-F238E27FC236}">
                <a16:creationId xmlns:a16="http://schemas.microsoft.com/office/drawing/2014/main" id="{15A1A631-91B3-45B9-8DEB-6523A7843136}"/>
              </a:ext>
            </a:extLst>
          </p:cNvPr>
          <p:cNvSpPr txBox="1"/>
          <p:nvPr/>
        </p:nvSpPr>
        <p:spPr>
          <a:xfrm>
            <a:off x="3390110" y="1270476"/>
            <a:ext cx="269072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Documento de comprobación administrativa</a:t>
            </a: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05451906-9285-4960-BD05-F0231113DF65}"/>
              </a:ext>
            </a:extLst>
          </p:cNvPr>
          <p:cNvSpPr txBox="1"/>
          <p:nvPr/>
        </p:nvSpPr>
        <p:spPr>
          <a:xfrm>
            <a:off x="6187790" y="1241947"/>
            <a:ext cx="269072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Documento de apoyo informativo</a:t>
            </a:r>
          </a:p>
        </p:txBody>
      </p:sp>
      <p:sp>
        <p:nvSpPr>
          <p:cNvPr id="10" name="Rectángulo 20">
            <a:extLst>
              <a:ext uri="{FF2B5EF4-FFF2-40B4-BE49-F238E27FC236}">
                <a16:creationId xmlns:a16="http://schemas.microsoft.com/office/drawing/2014/main" id="{0CE2B8C5-29DC-4E42-8E1C-BA7E488C8FF4}"/>
              </a:ext>
            </a:extLst>
          </p:cNvPr>
          <p:cNvSpPr/>
          <p:nvPr/>
        </p:nvSpPr>
        <p:spPr>
          <a:xfrm>
            <a:off x="6342909" y="1731635"/>
            <a:ext cx="2520561" cy="4414723"/>
          </a:xfrm>
          <a:prstGeom prst="rect">
            <a:avLst/>
          </a:prstGeom>
          <a:solidFill>
            <a:srgbClr val="EDD59B">
              <a:alpha val="4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ángulo 19">
            <a:extLst>
              <a:ext uri="{FF2B5EF4-FFF2-40B4-BE49-F238E27FC236}">
                <a16:creationId xmlns:a16="http://schemas.microsoft.com/office/drawing/2014/main" id="{21342BF4-4565-474C-A639-70545FC111DC}"/>
              </a:ext>
            </a:extLst>
          </p:cNvPr>
          <p:cNvSpPr/>
          <p:nvPr/>
        </p:nvSpPr>
        <p:spPr>
          <a:xfrm>
            <a:off x="3497067" y="1731635"/>
            <a:ext cx="2520561" cy="4414723"/>
          </a:xfrm>
          <a:prstGeom prst="rect">
            <a:avLst/>
          </a:prstGeom>
          <a:solidFill>
            <a:srgbClr val="EDD59B">
              <a:alpha val="4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CuadroTexto 16">
            <a:extLst>
              <a:ext uri="{FF2B5EF4-FFF2-40B4-BE49-F238E27FC236}">
                <a16:creationId xmlns:a16="http://schemas.microsoft.com/office/drawing/2014/main" id="{46CAB6A8-96AA-40F4-909D-B785088569F0}"/>
              </a:ext>
            </a:extLst>
          </p:cNvPr>
          <p:cNvSpPr txBox="1"/>
          <p:nvPr/>
        </p:nvSpPr>
        <p:spPr>
          <a:xfrm>
            <a:off x="6440805" y="1869810"/>
            <a:ext cx="2261896" cy="34778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Son aquellos documentos de trabajo que solamente son de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utilidad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para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efectos de consulta 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y referencia,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sin que registren el ejercicio de las facultades,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competencias o funciones de los servidores públicos del sujeto obligado.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1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•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 son originales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se trata de ediciones,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reprografías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o acumulación de copias y </a:t>
            </a:r>
            <a:r>
              <a:rPr lang="es-MX" sz="11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duplicados</a:t>
            </a:r>
            <a:r>
              <a:rPr lang="es-MX" sz="11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de documentos de archivo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•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se consideran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patrimonio documental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se destruyen y solo se conservan aquellos por su valor de información.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•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se transfieren al </a:t>
            </a: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Archivo de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Concentració</a:t>
            </a:r>
            <a:r>
              <a:rPr lang="es-MX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n.</a:t>
            </a:r>
          </a:p>
        </p:txBody>
      </p:sp>
      <p:sp>
        <p:nvSpPr>
          <p:cNvPr id="13" name="CuadroTexto 17">
            <a:extLst>
              <a:ext uri="{FF2B5EF4-FFF2-40B4-BE49-F238E27FC236}">
                <a16:creationId xmlns:a16="http://schemas.microsoft.com/office/drawing/2014/main" id="{0AC95736-6944-4D51-B753-F4AF611FFA44}"/>
              </a:ext>
            </a:extLst>
          </p:cNvPr>
          <p:cNvSpPr txBox="1"/>
          <p:nvPr/>
        </p:nvSpPr>
        <p:spPr>
          <a:xfrm>
            <a:off x="3520915" y="1801642"/>
            <a:ext cx="2452969" cy="4227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Comprobante de un acto administrativo inmediato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 Producido en forma natural en </a:t>
            </a: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función de una actividad administrativa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vales de fotocopias, minutarios, registros de visitantes, responsivas de préstamo de equipo, invitaciones, felicitaciones, etc.</a:t>
            </a:r>
          </a:p>
          <a:p>
            <a:pPr marL="107999" marR="0" lvl="0" indent="-107999" algn="just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Su </a:t>
            </a: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vigencia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administrativa es de </a:t>
            </a: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 año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  <a:p>
            <a:pPr marL="107999" marR="0" lvl="0" indent="-107999" algn="just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son </a:t>
            </a: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transferidos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al archivo de concentración.</a:t>
            </a:r>
          </a:p>
          <a:p>
            <a:pPr marL="107999" marR="0" lvl="0" indent="-107999" algn="just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Su </a:t>
            </a: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baja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debe darse de manera </a:t>
            </a:r>
            <a:r>
              <a:rPr lang="es-MX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inmediata</a:t>
            </a: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al termino de su utilidad.</a:t>
            </a:r>
          </a:p>
          <a:p>
            <a:pPr marL="107999" marR="0" lvl="0" indent="-107999" algn="just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 son estructurados con relación a un asunto. </a:t>
            </a: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63135223-D6D8-403C-B8A0-09A0B5BD5871}"/>
              </a:ext>
            </a:extLst>
          </p:cNvPr>
          <p:cNvSpPr txBox="1"/>
          <p:nvPr/>
        </p:nvSpPr>
        <p:spPr>
          <a:xfrm>
            <a:off x="3520915" y="6265331"/>
            <a:ext cx="5342555" cy="307777"/>
          </a:xfrm>
          <a:prstGeom prst="rect">
            <a:avLst/>
          </a:prstGeom>
          <a:solidFill>
            <a:srgbClr val="C55A11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Desincorporación</a:t>
            </a:r>
          </a:p>
        </p:txBody>
      </p:sp>
      <p:sp>
        <p:nvSpPr>
          <p:cNvPr id="15" name="CuadroTexto 15">
            <a:extLst>
              <a:ext uri="{FF2B5EF4-FFF2-40B4-BE49-F238E27FC236}">
                <a16:creationId xmlns:a16="http://schemas.microsoft.com/office/drawing/2014/main" id="{BA61ABD9-8A18-4FEB-96EE-3D9A487A9DD4}"/>
              </a:ext>
            </a:extLst>
          </p:cNvPr>
          <p:cNvSpPr txBox="1"/>
          <p:nvPr/>
        </p:nvSpPr>
        <p:spPr>
          <a:xfrm>
            <a:off x="523155" y="6283281"/>
            <a:ext cx="2550737" cy="307777"/>
          </a:xfrm>
          <a:prstGeom prst="rect">
            <a:avLst/>
          </a:prstGeom>
          <a:solidFill>
            <a:srgbClr val="548235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Serie Documental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5E7E867-7CB9-45A0-B17E-689D9A3A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865"/>
            <a:ext cx="9144000" cy="463070"/>
          </a:xfrm>
          <a:prstGeom prst="rect">
            <a:avLst/>
          </a:prstGeom>
          <a:gradFill>
            <a:gsLst>
              <a:gs pos="0">
                <a:srgbClr val="EDD59B"/>
              </a:gs>
              <a:gs pos="100000">
                <a:srgbClr val="ABC0E4"/>
              </a:gs>
            </a:gsLst>
            <a:lin ang="5400000"/>
          </a:gradFill>
          <a:ln cap="flat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0288E4-82E2-47F3-B564-9873DD99A027}"/>
              </a:ext>
            </a:extLst>
          </p:cNvPr>
          <p:cNvSpPr txBox="1"/>
          <p:nvPr/>
        </p:nvSpPr>
        <p:spPr>
          <a:xfrm>
            <a:off x="211665" y="732233"/>
            <a:ext cx="872066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LISTADO</a:t>
            </a: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PARA LA ELIMINACIÓN DE DOCUMENTOS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 COMPROBACIÓN ADMINISTRATIVA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5A5970E-A961-4364-A2CB-AC3525921CA1}"/>
              </a:ext>
            </a:extLst>
          </p:cNvPr>
          <p:cNvGraphicFramePr>
            <a:graphicFrameLocks noGrp="1"/>
          </p:cNvGraphicFramePr>
          <p:nvPr/>
        </p:nvGraphicFramePr>
        <p:xfrm>
          <a:off x="1253066" y="1557863"/>
          <a:ext cx="6449472" cy="477166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21490">
                  <a:extLst>
                    <a:ext uri="{9D8B030D-6E8A-4147-A177-3AD203B41FA5}">
                      <a16:colId xmlns:a16="http://schemas.microsoft.com/office/drawing/2014/main" val="690192816"/>
                    </a:ext>
                  </a:extLst>
                </a:gridCol>
                <a:gridCol w="1115147">
                  <a:extLst>
                    <a:ext uri="{9D8B030D-6E8A-4147-A177-3AD203B41FA5}">
                      <a16:colId xmlns:a16="http://schemas.microsoft.com/office/drawing/2014/main" val="1058675506"/>
                    </a:ext>
                  </a:extLst>
                </a:gridCol>
                <a:gridCol w="2121490">
                  <a:extLst>
                    <a:ext uri="{9D8B030D-6E8A-4147-A177-3AD203B41FA5}">
                      <a16:colId xmlns:a16="http://schemas.microsoft.com/office/drawing/2014/main" val="3133943966"/>
                    </a:ext>
                  </a:extLst>
                </a:gridCol>
                <a:gridCol w="1091345">
                  <a:extLst>
                    <a:ext uri="{9D8B030D-6E8A-4147-A177-3AD203B41FA5}">
                      <a16:colId xmlns:a16="http://schemas.microsoft.com/office/drawing/2014/main" val="2378944302"/>
                    </a:ext>
                  </a:extLst>
                </a:gridCol>
              </a:tblGrid>
              <a:tr h="343412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s-MX" sz="1100" b="1" i="0" u="none" strike="noStrike">
                          <a:solidFill>
                            <a:srgbClr val="203764"/>
                          </a:solidFill>
                          <a:latin typeface="Arial" pitchFamily="34"/>
                        </a:rPr>
                        <a:t>Tipología documental</a:t>
                      </a:r>
                    </a:p>
                  </a:txBody>
                  <a:tcPr marL="8055" marR="8055" marT="805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1" i="0" u="none" strike="noStrike">
                          <a:solidFill>
                            <a:srgbClr val="203764"/>
                          </a:solidFill>
                          <a:latin typeface="Arial" pitchFamily="34"/>
                        </a:rPr>
                        <a:t>Vigencia administrativa</a:t>
                      </a:r>
                    </a:p>
                  </a:txBody>
                  <a:tcPr marL="8055" marR="8055" marT="8055" marB="0" anchor="ctr"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s-MX" sz="1100" b="1" i="0" u="none" strike="noStrike">
                          <a:solidFill>
                            <a:srgbClr val="203764"/>
                          </a:solidFill>
                          <a:latin typeface="Arial" pitchFamily="34"/>
                        </a:rPr>
                        <a:t>Tipología documental</a:t>
                      </a:r>
                    </a:p>
                  </a:txBody>
                  <a:tcPr marL="8055" marR="8055" marT="805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1" i="0" u="none" strike="noStrike">
                          <a:solidFill>
                            <a:srgbClr val="203764"/>
                          </a:solidFill>
                          <a:latin typeface="Arial" pitchFamily="34"/>
                        </a:rPr>
                        <a:t>Vigencia administrativa</a:t>
                      </a:r>
                    </a:p>
                  </a:txBody>
                  <a:tcPr marL="8055" marR="8055" marT="8055" marB="0" anchor="ctr"/>
                </a:tc>
                <a:extLst>
                  <a:ext uri="{0D108BD9-81ED-4DB2-BD59-A6C34878D82A}">
                    <a16:rowId xmlns:a16="http://schemas.microsoft.com/office/drawing/2014/main" val="1889454398"/>
                  </a:ext>
                </a:extLst>
              </a:tr>
              <a:tr h="3434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1" i="0" u="none" strike="noStrike">
                          <a:solidFill>
                            <a:srgbClr val="203764"/>
                          </a:solidFill>
                          <a:latin typeface="Arial" pitchFamily="34"/>
                        </a:rPr>
                        <a:t>Archivo de trámite</a:t>
                      </a:r>
                    </a:p>
                  </a:txBody>
                  <a:tcPr marL="8055" marR="8055" marT="805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1" i="0" u="none" strike="noStrike">
                          <a:solidFill>
                            <a:srgbClr val="203764"/>
                          </a:solidFill>
                          <a:latin typeface="Arial" pitchFamily="34"/>
                        </a:rPr>
                        <a:t>Archivo de trámite</a:t>
                      </a:r>
                    </a:p>
                  </a:txBody>
                  <a:tcPr marL="8055" marR="8055" marT="8055" marB="0" anchor="ctr"/>
                </a:tc>
                <a:extLst>
                  <a:ext uri="{0D108BD9-81ED-4DB2-BD59-A6C34878D82A}">
                    <a16:rowId xmlns:a16="http://schemas.microsoft.com/office/drawing/2014/main" val="3191484343"/>
                  </a:ext>
                </a:extLst>
              </a:tr>
              <a:tr h="171706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</a:rPr>
                        <a:t>Acuses de circulares 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2 años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Directorios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17986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</a:rPr>
                        <a:t>Acuses de memorándums de entrada y salida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2 años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Invitaciones a eventos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54124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</a:rPr>
                        <a:t>Copias de comprobantes de pagos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Borradores de resoluciones y acuerdos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77513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</a:rPr>
                        <a:t>Copias de vales de fotocopias 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Copias de reportes estadísticos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2 años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22867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Copias de valores de material de almacén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Reportes de entrada y salida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82538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Copias de comprobantes de pago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Estados de cuenta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64489"/>
                  </a:ext>
                </a:extLst>
              </a:tr>
              <a:tr h="171706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Normatividad de apoyo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 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Tarjetas informativas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04458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Constancias de cursos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Acuses de entrega de revistas e invitaciones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10125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Hojas membretadas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Copias de recursos de revisión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10"/>
                  </a:ext>
                </a:extLst>
              </a:tr>
              <a:tr h="171706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Libretas de control 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Revistas, folletos, periódicos 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46449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Comprobaciones de viáticos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Informe de contador de fotocopiadora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25382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Gacetas legislativas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2 años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Hojas de trabajo, borradores, hojas dañadas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00896"/>
                  </a:ext>
                </a:extLst>
              </a:tr>
              <a:tr h="171706"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Diapositivas impresas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Borradores de discursos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70356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lvl="0" algn="just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8055" marR="8055" marT="805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8055" marR="8055" marT="8055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 pitchFamily="34"/>
                        </a:rPr>
                        <a:t>Formatos de evaluaciones de cursos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</a:rPr>
                        <a:t>1 año</a:t>
                      </a:r>
                    </a:p>
                  </a:txBody>
                  <a:tcPr marL="8055" marR="8055" marT="8055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01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AB7AA66F-1EB9-4F9B-A0B2-9AC5AC98631D}"/>
              </a:ext>
            </a:extLst>
          </p:cNvPr>
          <p:cNvSpPr txBox="1"/>
          <p:nvPr/>
        </p:nvSpPr>
        <p:spPr>
          <a:xfrm>
            <a:off x="1991005" y="912461"/>
            <a:ext cx="516198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>
                <a:solidFill>
                  <a:srgbClr val="FFFFFF"/>
                </a:solidFill>
                <a:uFillTx/>
                <a:latin typeface="Gotham Medium" pitchFamily="50"/>
                <a:ea typeface=""/>
                <a:cs typeface=""/>
              </a:rPr>
              <a:t>¿Cómo debemos archivar?</a:t>
            </a:r>
            <a:endParaRPr lang="es-MX" sz="2800" b="0" i="0" u="none" strike="noStrike" kern="1200" cap="none" spc="0" baseline="0">
              <a:solidFill>
                <a:srgbClr val="FFFFFF"/>
              </a:solidFill>
              <a:uFillTx/>
              <a:latin typeface="Gotham Medium" pitchFamily="50"/>
              <a:ea typeface=""/>
              <a:cs typeface=""/>
            </a:endParaRP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255BED8D-65CC-42E0-A0E4-CA8B86A2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633" b="23629"/>
          <a:stretch>
            <a:fillRect/>
          </a:stretch>
        </p:blipFill>
        <p:spPr>
          <a:xfrm>
            <a:off x="1492565" y="1211003"/>
            <a:ext cx="6158868" cy="210792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upo 4">
            <a:extLst>
              <a:ext uri="{FF2B5EF4-FFF2-40B4-BE49-F238E27FC236}">
                <a16:creationId xmlns:a16="http://schemas.microsoft.com/office/drawing/2014/main" id="{B80AB37E-6F4B-4C56-B34E-FB2A53793C4F}"/>
              </a:ext>
            </a:extLst>
          </p:cNvPr>
          <p:cNvGrpSpPr/>
          <p:nvPr/>
        </p:nvGrpSpPr>
        <p:grpSpPr>
          <a:xfrm>
            <a:off x="0" y="763716"/>
            <a:ext cx="9144000" cy="523219"/>
            <a:chOff x="0" y="763716"/>
            <a:chExt cx="9144000" cy="523219"/>
          </a:xfrm>
        </p:grpSpPr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0E184CF1-7C19-4349-9B61-51659F25C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4E5A3552-0251-4CB8-BA30-901B7EFBC0BD}"/>
                </a:ext>
              </a:extLst>
            </p:cNvPr>
            <p:cNvSpPr txBox="1"/>
            <p:nvPr/>
          </p:nvSpPr>
          <p:spPr>
            <a:xfrm>
              <a:off x="402171" y="763716"/>
              <a:ext cx="833966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¿CÓMO DEBEMOS ARCHIVAR?</a:t>
              </a:r>
              <a:endParaRPr lang="es-MX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endParaRPr>
            </a:p>
          </p:txBody>
        </p:sp>
      </p:grpSp>
      <p:sp>
        <p:nvSpPr>
          <p:cNvPr id="7" name="CuadroTexto 7">
            <a:extLst>
              <a:ext uri="{FF2B5EF4-FFF2-40B4-BE49-F238E27FC236}">
                <a16:creationId xmlns:a16="http://schemas.microsoft.com/office/drawing/2014/main" id="{807319DC-8151-4A9B-B785-1A339F4B5EA8}"/>
              </a:ext>
            </a:extLst>
          </p:cNvPr>
          <p:cNvSpPr txBox="1"/>
          <p:nvPr/>
        </p:nvSpPr>
        <p:spPr>
          <a:xfrm>
            <a:off x="1092195" y="4076395"/>
            <a:ext cx="7518397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MX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tipo de documento 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Integrar por expediente por cada serie o subserie identificada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Organizar de manera ordenada (asunto) y cronológica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Preferencia archivar originales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Todos los documentos deben estar foliados en los expedientes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Cada expediente debe tener al frente el formato de “carátula de expediente”</a:t>
            </a: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Grosor del expediente </a:t>
            </a:r>
            <a:r>
              <a:rPr lang="es-MX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7 u 8 </a:t>
            </a:r>
            <a:r>
              <a:rPr lang="es-MX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un aproximado de 500 hojas </a:t>
            </a:r>
            <a:endParaRPr lang="es-MX" sz="1800" b="0" i="0" u="none" strike="noStrike" kern="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9">
            <a:extLst>
              <a:ext uri="{FF2B5EF4-FFF2-40B4-BE49-F238E27FC236}">
                <a16:creationId xmlns:a16="http://schemas.microsoft.com/office/drawing/2014/main" id="{D2847DB8-F085-43AB-ACBD-C6DA96CF86D0}"/>
              </a:ext>
            </a:extLst>
          </p:cNvPr>
          <p:cNvGrpSpPr/>
          <p:nvPr/>
        </p:nvGrpSpPr>
        <p:grpSpPr>
          <a:xfrm>
            <a:off x="2621063" y="3429000"/>
            <a:ext cx="4042206" cy="719998"/>
            <a:chOff x="2621063" y="3429000"/>
            <a:chExt cx="4042206" cy="719998"/>
          </a:xfrm>
        </p:grpSpPr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4625E0AE-07A6-4132-A0C4-2B1F9553C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6446" r="50000"/>
            <a:stretch>
              <a:fillRect/>
            </a:stretch>
          </p:blipFill>
          <p:spPr>
            <a:xfrm>
              <a:off x="5544007" y="3429000"/>
              <a:ext cx="1119262" cy="71999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Imagen 8">
              <a:extLst>
                <a:ext uri="{FF2B5EF4-FFF2-40B4-BE49-F238E27FC236}">
                  <a16:creationId xmlns:a16="http://schemas.microsoft.com/office/drawing/2014/main" id="{39C9C7C9-CB3A-4524-8A53-4F63CFA15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3705"/>
            <a:stretch>
              <a:fillRect/>
            </a:stretch>
          </p:blipFill>
          <p:spPr>
            <a:xfrm>
              <a:off x="2621063" y="3429000"/>
              <a:ext cx="1047719" cy="71999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D48ECC06-7B77-4C97-86CC-FC18CFDE80FE}"/>
              </a:ext>
            </a:extLst>
          </p:cNvPr>
          <p:cNvSpPr txBox="1"/>
          <p:nvPr/>
        </p:nvSpPr>
        <p:spPr>
          <a:xfrm>
            <a:off x="1991005" y="912461"/>
            <a:ext cx="516198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>
                <a:solidFill>
                  <a:srgbClr val="FFFFFF"/>
                </a:solidFill>
                <a:uFillTx/>
                <a:latin typeface="Gotham Medium" pitchFamily="50"/>
                <a:ea typeface=""/>
                <a:cs typeface=""/>
              </a:rPr>
              <a:t>¿Cómo debemos archivar?</a:t>
            </a:r>
            <a:endParaRPr lang="es-MX" sz="2800" b="0" i="0" u="none" strike="noStrike" kern="1200" cap="none" spc="0" baseline="0">
              <a:solidFill>
                <a:srgbClr val="FFFFFF"/>
              </a:solidFill>
              <a:uFillTx/>
              <a:latin typeface="Gotham Medium" pitchFamily="50"/>
              <a:ea typeface=""/>
              <a:cs typeface=""/>
            </a:endParaRPr>
          </a:p>
        </p:txBody>
      </p:sp>
      <p:grpSp>
        <p:nvGrpSpPr>
          <p:cNvPr id="3" name="Grupo 4">
            <a:extLst>
              <a:ext uri="{FF2B5EF4-FFF2-40B4-BE49-F238E27FC236}">
                <a16:creationId xmlns:a16="http://schemas.microsoft.com/office/drawing/2014/main" id="{F2C8771A-27B6-47B6-9E8B-0C4D64F9E80E}"/>
              </a:ext>
            </a:extLst>
          </p:cNvPr>
          <p:cNvGrpSpPr/>
          <p:nvPr/>
        </p:nvGrpSpPr>
        <p:grpSpPr>
          <a:xfrm>
            <a:off x="0" y="763716"/>
            <a:ext cx="9144000" cy="523219"/>
            <a:chOff x="0" y="763716"/>
            <a:chExt cx="9144000" cy="523219"/>
          </a:xfrm>
        </p:grpSpPr>
        <p:pic>
          <p:nvPicPr>
            <p:cNvPr id="4" name="Imagen 2">
              <a:extLst>
                <a:ext uri="{FF2B5EF4-FFF2-40B4-BE49-F238E27FC236}">
                  <a16:creationId xmlns:a16="http://schemas.microsoft.com/office/drawing/2014/main" id="{75816BB7-498B-491B-A714-82636A0FB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DCDC7FED-D413-40AD-B5CF-214BFE5939CF}"/>
                </a:ext>
              </a:extLst>
            </p:cNvPr>
            <p:cNvSpPr txBox="1"/>
            <p:nvPr/>
          </p:nvSpPr>
          <p:spPr>
            <a:xfrm>
              <a:off x="402171" y="763716"/>
              <a:ext cx="833966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¿CÓMO DEBEMOS ARCHIVAR?</a:t>
              </a:r>
              <a:endParaRPr lang="es-MX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E454AA93-B099-4DCA-AD28-8AE17B79A2A7}"/>
              </a:ext>
            </a:extLst>
          </p:cNvPr>
          <p:cNvGrpSpPr/>
          <p:nvPr/>
        </p:nvGrpSpPr>
        <p:grpSpPr>
          <a:xfrm>
            <a:off x="311236" y="1538393"/>
            <a:ext cx="8495099" cy="4878964"/>
            <a:chOff x="64741" y="1784881"/>
            <a:chExt cx="8495099" cy="4878964"/>
          </a:xfrm>
        </p:grpSpPr>
        <p:grpSp>
          <p:nvGrpSpPr>
            <p:cNvPr id="6" name="Grupo 65">
              <a:extLst>
                <a:ext uri="{FF2B5EF4-FFF2-40B4-BE49-F238E27FC236}">
                  <a16:creationId xmlns:a16="http://schemas.microsoft.com/office/drawing/2014/main" id="{E00BD867-7D29-4714-A973-50A3E114A12B}"/>
                </a:ext>
              </a:extLst>
            </p:cNvPr>
            <p:cNvGrpSpPr/>
            <p:nvPr/>
          </p:nvGrpSpPr>
          <p:grpSpPr>
            <a:xfrm>
              <a:off x="3152133" y="1784881"/>
              <a:ext cx="4836805" cy="3606530"/>
              <a:chOff x="2380859" y="1784881"/>
              <a:chExt cx="4836805" cy="3606530"/>
            </a:xfrm>
          </p:grpSpPr>
          <p:grpSp>
            <p:nvGrpSpPr>
              <p:cNvPr id="7" name="Grupo 38">
                <a:extLst>
                  <a:ext uri="{FF2B5EF4-FFF2-40B4-BE49-F238E27FC236}">
                    <a16:creationId xmlns:a16="http://schemas.microsoft.com/office/drawing/2014/main" id="{8040379B-8401-471E-B802-79592BC80564}"/>
                  </a:ext>
                </a:extLst>
              </p:cNvPr>
              <p:cNvGrpSpPr/>
              <p:nvPr/>
            </p:nvGrpSpPr>
            <p:grpSpPr>
              <a:xfrm>
                <a:off x="2380859" y="1784881"/>
                <a:ext cx="2097433" cy="3606530"/>
                <a:chOff x="2380859" y="1784881"/>
                <a:chExt cx="2097433" cy="3606530"/>
              </a:xfrm>
            </p:grpSpPr>
            <p:cxnSp>
              <p:nvCxnSpPr>
                <p:cNvPr id="8" name="Conector recto de flecha 17">
                  <a:extLst>
                    <a:ext uri="{FF2B5EF4-FFF2-40B4-BE49-F238E27FC236}">
                      <a16:creationId xmlns:a16="http://schemas.microsoft.com/office/drawing/2014/main" id="{BCF34BBD-2840-436F-9A2E-90A5062BEC1C}"/>
                    </a:ext>
                  </a:extLst>
                </p:cNvPr>
                <p:cNvCxnSpPr/>
                <p:nvPr/>
              </p:nvCxnSpPr>
              <p:spPr>
                <a:xfrm flipV="1">
                  <a:off x="4121484" y="3766431"/>
                  <a:ext cx="356808" cy="1582562"/>
                </a:xfrm>
                <a:prstGeom prst="straightConnector1">
                  <a:avLst/>
                </a:prstGeom>
                <a:noFill/>
                <a:ln w="19046" cap="flat">
                  <a:solidFill>
                    <a:srgbClr val="70AD47"/>
                  </a:solidFill>
                  <a:prstDash val="solid"/>
                  <a:miter/>
                  <a:tailEnd type="arrow"/>
                </a:ln>
              </p:spPr>
            </p:cxnSp>
            <p:grpSp>
              <p:nvGrpSpPr>
                <p:cNvPr id="9" name="Grupo 37">
                  <a:extLst>
                    <a:ext uri="{FF2B5EF4-FFF2-40B4-BE49-F238E27FC236}">
                      <a16:creationId xmlns:a16="http://schemas.microsoft.com/office/drawing/2014/main" id="{4E05A017-9547-411F-BF6F-2601EB2870F3}"/>
                    </a:ext>
                  </a:extLst>
                </p:cNvPr>
                <p:cNvGrpSpPr/>
                <p:nvPr/>
              </p:nvGrpSpPr>
              <p:grpSpPr>
                <a:xfrm>
                  <a:off x="2380859" y="1784881"/>
                  <a:ext cx="2061744" cy="3606530"/>
                  <a:chOff x="2380859" y="1784881"/>
                  <a:chExt cx="2061744" cy="3606530"/>
                </a:xfrm>
              </p:grpSpPr>
              <p:grpSp>
                <p:nvGrpSpPr>
                  <p:cNvPr id="10" name="Grupo 9">
                    <a:extLst>
                      <a:ext uri="{FF2B5EF4-FFF2-40B4-BE49-F238E27FC236}">
                        <a16:creationId xmlns:a16="http://schemas.microsoft.com/office/drawing/2014/main" id="{0DCF34F4-554D-466B-9C8D-AAF8AA05F4B8}"/>
                      </a:ext>
                    </a:extLst>
                  </p:cNvPr>
                  <p:cNvGrpSpPr/>
                  <p:nvPr/>
                </p:nvGrpSpPr>
                <p:grpSpPr>
                  <a:xfrm>
                    <a:off x="2765694" y="1784881"/>
                    <a:ext cx="1676909" cy="1981541"/>
                    <a:chOff x="2765694" y="1784881"/>
                    <a:chExt cx="1676909" cy="1981541"/>
                  </a:xfrm>
                </p:grpSpPr>
                <p:sp>
                  <p:nvSpPr>
                    <p:cNvPr id="11" name="Rectángulo 7">
                      <a:extLst>
                        <a:ext uri="{FF2B5EF4-FFF2-40B4-BE49-F238E27FC236}">
                          <a16:creationId xmlns:a16="http://schemas.microsoft.com/office/drawing/2014/main" id="{D3B8DB40-AE70-4EDE-9861-A0F396351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6085" y="1784881"/>
                      <a:ext cx="1576663" cy="1981541"/>
                    </a:xfrm>
                    <a:prstGeom prst="rect">
                      <a:avLst/>
                    </a:prstGeom>
                    <a:noFill/>
                    <a:ln w="19046" cap="flat">
                      <a:solidFill>
                        <a:srgbClr val="70AD47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" name="CuadroTexto 8">
                      <a:extLst>
                        <a:ext uri="{FF2B5EF4-FFF2-40B4-BE49-F238E27FC236}">
                          <a16:creationId xmlns:a16="http://schemas.microsoft.com/office/drawing/2014/main" id="{6814ED70-F9BC-4791-9875-8F31947DFA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65694" y="1784881"/>
                      <a:ext cx="1676909" cy="507830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0" compatLnSpc="1">
                      <a:sp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Laborales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Pruebas</a:t>
                      </a:r>
                      <a:endParaRPr lang="es-MX" sz="9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1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Diciembre/2022</a:t>
                      </a:r>
                    </a:p>
                  </p:txBody>
                </p:sp>
              </p:grpSp>
              <p:grpSp>
                <p:nvGrpSpPr>
                  <p:cNvPr id="13" name="Grupo 10">
                    <a:extLst>
                      <a:ext uri="{FF2B5EF4-FFF2-40B4-BE49-F238E27FC236}">
                        <a16:creationId xmlns:a16="http://schemas.microsoft.com/office/drawing/2014/main" id="{AFA65BF8-1115-4949-B059-9366B3EC86B9}"/>
                      </a:ext>
                    </a:extLst>
                  </p:cNvPr>
                  <p:cNvGrpSpPr/>
                  <p:nvPr/>
                </p:nvGrpSpPr>
                <p:grpSpPr>
                  <a:xfrm>
                    <a:off x="2670550" y="2303538"/>
                    <a:ext cx="1576663" cy="1981541"/>
                    <a:chOff x="2670550" y="2303538"/>
                    <a:chExt cx="1576663" cy="1981541"/>
                  </a:xfrm>
                </p:grpSpPr>
                <p:sp>
                  <p:nvSpPr>
                    <p:cNvPr id="14" name="Rectángulo 11">
                      <a:extLst>
                        <a:ext uri="{FF2B5EF4-FFF2-40B4-BE49-F238E27FC236}">
                          <a16:creationId xmlns:a16="http://schemas.microsoft.com/office/drawing/2014/main" id="{F45B7913-3A06-44BE-B60B-6002A6AF4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0550" y="2303538"/>
                      <a:ext cx="1576663" cy="19815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46" cap="flat">
                      <a:solidFill>
                        <a:srgbClr val="70AD47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5" name="CuadroTexto 12">
                      <a:extLst>
                        <a:ext uri="{FF2B5EF4-FFF2-40B4-BE49-F238E27FC236}">
                          <a16:creationId xmlns:a16="http://schemas.microsoft.com/office/drawing/2014/main" id="{F51B06FE-424D-4AD0-AF9D-248E03AE4E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0550" y="2303538"/>
                      <a:ext cx="1399973" cy="507830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0" compatLnSpc="1">
                      <a:sp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Laborales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Contestación</a:t>
                      </a:r>
                      <a:endParaRPr lang="es-MX" sz="9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1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Febrero/2022</a:t>
                      </a:r>
                    </a:p>
                  </p:txBody>
                </p:sp>
              </p:grpSp>
              <p:grpSp>
                <p:nvGrpSpPr>
                  <p:cNvPr id="16" name="Grupo 13">
                    <a:extLst>
                      <a:ext uri="{FF2B5EF4-FFF2-40B4-BE49-F238E27FC236}">
                        <a16:creationId xmlns:a16="http://schemas.microsoft.com/office/drawing/2014/main" id="{7DA2848F-DBEB-4639-A937-2AB27F38621E}"/>
                      </a:ext>
                    </a:extLst>
                  </p:cNvPr>
                  <p:cNvGrpSpPr/>
                  <p:nvPr/>
                </p:nvGrpSpPr>
                <p:grpSpPr>
                  <a:xfrm>
                    <a:off x="2555016" y="2835499"/>
                    <a:ext cx="1576663" cy="1981541"/>
                    <a:chOff x="2555016" y="2835499"/>
                    <a:chExt cx="1576663" cy="1981541"/>
                  </a:xfrm>
                </p:grpSpPr>
                <p:sp>
                  <p:nvSpPr>
                    <p:cNvPr id="17" name="Rectángulo 14">
                      <a:extLst>
                        <a:ext uri="{FF2B5EF4-FFF2-40B4-BE49-F238E27FC236}">
                          <a16:creationId xmlns:a16="http://schemas.microsoft.com/office/drawing/2014/main" id="{882AD683-E249-46E9-A25B-3B53126C3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5016" y="2835499"/>
                      <a:ext cx="1576663" cy="19815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46" cap="flat">
                      <a:solidFill>
                        <a:srgbClr val="70AD47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8" name="CuadroTexto 15">
                      <a:extLst>
                        <a:ext uri="{FF2B5EF4-FFF2-40B4-BE49-F238E27FC236}">
                          <a16:creationId xmlns:a16="http://schemas.microsoft.com/office/drawing/2014/main" id="{506A3CF5-F277-4855-94FF-FAA91729AF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5016" y="2835499"/>
                      <a:ext cx="1399973" cy="507830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0" compatLnSpc="1">
                      <a:sp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Laborales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Demanda</a:t>
                      </a:r>
                      <a:endParaRPr lang="es-MX" sz="9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1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Enero/2022</a:t>
                      </a:r>
                    </a:p>
                  </p:txBody>
                </p:sp>
              </p:grpSp>
              <p:grpSp>
                <p:nvGrpSpPr>
                  <p:cNvPr id="19" name="Grupo 24">
                    <a:extLst>
                      <a:ext uri="{FF2B5EF4-FFF2-40B4-BE49-F238E27FC236}">
                        <a16:creationId xmlns:a16="http://schemas.microsoft.com/office/drawing/2014/main" id="{D430E99B-085B-4003-AC0E-94B7142D3097}"/>
                      </a:ext>
                    </a:extLst>
                  </p:cNvPr>
                  <p:cNvGrpSpPr/>
                  <p:nvPr/>
                </p:nvGrpSpPr>
                <p:grpSpPr>
                  <a:xfrm>
                    <a:off x="2380859" y="3409870"/>
                    <a:ext cx="1712588" cy="1981541"/>
                    <a:chOff x="2380859" y="3409870"/>
                    <a:chExt cx="1712588" cy="1981541"/>
                  </a:xfrm>
                </p:grpSpPr>
                <p:sp>
                  <p:nvSpPr>
                    <p:cNvPr id="20" name="Rectángulo 25">
                      <a:extLst>
                        <a:ext uri="{FF2B5EF4-FFF2-40B4-BE49-F238E27FC236}">
                          <a16:creationId xmlns:a16="http://schemas.microsoft.com/office/drawing/2014/main" id="{2CD7C453-0DCC-439A-AF62-E963E38B8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9482" y="3409870"/>
                      <a:ext cx="1576663" cy="19815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46" cap="flat">
                      <a:solidFill>
                        <a:srgbClr val="70AD47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" name="CuadroTexto 26">
                      <a:extLst>
                        <a:ext uri="{FF2B5EF4-FFF2-40B4-BE49-F238E27FC236}">
                          <a16:creationId xmlns:a16="http://schemas.microsoft.com/office/drawing/2014/main" id="{975319AA-207A-4025-A215-04D0C936F3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80859" y="3551725"/>
                      <a:ext cx="1712588" cy="1815882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1" compatLnSpc="1">
                      <a:sp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9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1" i="0" u="none" strike="noStrike" kern="1200" cap="none" spc="0" baseline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uFillTx/>
                          <a:latin typeface="Arial" pitchFamily="34"/>
                          <a:cs typeface="Arial" pitchFamily="34"/>
                        </a:rPr>
                        <a:t>2C</a:t>
                      </a:r>
                      <a:r>
                        <a:rPr lang="es-MX" sz="9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. </a:t>
                      </a:r>
                      <a:r>
                        <a:rPr lang="es-MX" sz="900" b="1" i="0" u="none" strike="noStrike" kern="1200" cap="none" spc="0" baseline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uFillTx/>
                          <a:latin typeface="Arial" pitchFamily="34"/>
                          <a:cs typeface="Arial" pitchFamily="34"/>
                        </a:rPr>
                        <a:t>3</a:t>
                      </a:r>
                      <a:r>
                        <a:rPr lang="es-MX" sz="9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 JUICIOS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900" b="1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9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2C.3.</a:t>
                      </a:r>
                      <a:r>
                        <a:rPr lang="es-MX" sz="900" b="0" i="0" u="none" strike="noStrike" kern="1200" cap="none" spc="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Tx/>
                          <a:latin typeface="Arial" pitchFamily="34"/>
                          <a:cs typeface="Arial" pitchFamily="34"/>
                        </a:rPr>
                        <a:t>3 </a:t>
                      </a:r>
                      <a:r>
                        <a:rPr lang="es-MX" sz="9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Laborales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6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6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8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Fechas extremas: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8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22 ene 2022 al 18 dic 2022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800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8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Valor documental: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8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A              L              F/C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800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8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Plazos de conservación: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8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AT      AC         Total</a:t>
                      </a:r>
                      <a:endParaRPr lang="es-MX" sz="7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22" name="Grupo 35">
                    <a:extLst>
                      <a:ext uri="{FF2B5EF4-FFF2-40B4-BE49-F238E27FC236}">
                        <a16:creationId xmlns:a16="http://schemas.microsoft.com/office/drawing/2014/main" id="{A4ACD9E5-384A-4F11-9C27-2A397BE4541A}"/>
                      </a:ext>
                    </a:extLst>
                  </p:cNvPr>
                  <p:cNvGrpSpPr/>
                  <p:nvPr/>
                </p:nvGrpSpPr>
                <p:grpSpPr>
                  <a:xfrm>
                    <a:off x="3859837" y="2848109"/>
                    <a:ext cx="261655" cy="410922"/>
                    <a:chOff x="3859837" y="2848109"/>
                    <a:chExt cx="261655" cy="410922"/>
                  </a:xfrm>
                </p:grpSpPr>
                <p:sp>
                  <p:nvSpPr>
                    <p:cNvPr id="23" name="Elipse 30">
                      <a:extLst>
                        <a:ext uri="{FF2B5EF4-FFF2-40B4-BE49-F238E27FC236}">
                          <a16:creationId xmlns:a16="http://schemas.microsoft.com/office/drawing/2014/main" id="{B548FF01-F324-44D7-94ED-E6729C51A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9837" y="2883660"/>
                      <a:ext cx="261655" cy="229898"/>
                    </a:xfrm>
                    <a:custGeom>
                      <a:avLst/>
                      <a:gdLst>
                        <a:gd name="f0" fmla="val 21600000"/>
                        <a:gd name="f1" fmla="val 10800000"/>
                        <a:gd name="f2" fmla="val 5400000"/>
                        <a:gd name="f3" fmla="val 180"/>
                        <a:gd name="f4" fmla="val w"/>
                        <a:gd name="f5" fmla="val h"/>
                        <a:gd name="f6" fmla="val ss"/>
                        <a:gd name="f7" fmla="val 0"/>
                        <a:gd name="f8" fmla="*/ 5419351 1 1725033"/>
                        <a:gd name="f9" fmla="+- 0 0 -360"/>
                        <a:gd name="f10" fmla="+- 0 0 -180"/>
                        <a:gd name="f11" fmla="abs f4"/>
                        <a:gd name="f12" fmla="abs f5"/>
                        <a:gd name="f13" fmla="abs f6"/>
                        <a:gd name="f14" fmla="+- 2700000 f2 0"/>
                        <a:gd name="f15" fmla="*/ f9 f1 1"/>
                        <a:gd name="f16" fmla="*/ f10 f1 1"/>
                        <a:gd name="f17" fmla="?: f11 f4 1"/>
                        <a:gd name="f18" fmla="?: f12 f5 1"/>
                        <a:gd name="f19" fmla="?: f13 f6 1"/>
                        <a:gd name="f20" fmla="+- f14 0 f2"/>
                        <a:gd name="f21" fmla="*/ f15 1 f3"/>
                        <a:gd name="f22" fmla="*/ f16 1 f3"/>
                        <a:gd name="f23" fmla="*/ f17 1 21600"/>
                        <a:gd name="f24" fmla="*/ f18 1 21600"/>
                        <a:gd name="f25" fmla="*/ 21600 f17 1"/>
                        <a:gd name="f26" fmla="*/ 21600 f18 1"/>
                        <a:gd name="f27" fmla="+- f20 f2 0"/>
                        <a:gd name="f28" fmla="+- f21 0 f2"/>
                        <a:gd name="f29" fmla="+- f22 0 f2"/>
                        <a:gd name="f30" fmla="min f24 f23"/>
                        <a:gd name="f31" fmla="*/ f25 1 f19"/>
                        <a:gd name="f32" fmla="*/ f26 1 f19"/>
                        <a:gd name="f33" fmla="*/ f27 f8 1"/>
                        <a:gd name="f34" fmla="val f31"/>
                        <a:gd name="f35" fmla="val f32"/>
                        <a:gd name="f36" fmla="*/ f33 1 f1"/>
                        <a:gd name="f37" fmla="*/ f7 f30 1"/>
                        <a:gd name="f38" fmla="+- f35 0 f7"/>
                        <a:gd name="f39" fmla="+- f34 0 f7"/>
                        <a:gd name="f40" fmla="+- 0 0 f36"/>
                        <a:gd name="f41" fmla="*/ f38 1 2"/>
                        <a:gd name="f42" fmla="*/ f39 1 2"/>
                        <a:gd name="f43" fmla="+- 0 0 f40"/>
                        <a:gd name="f44" fmla="+- f7 f41 0"/>
                        <a:gd name="f45" fmla="+- f7 f42 0"/>
                        <a:gd name="f46" fmla="*/ f43 f1 1"/>
                        <a:gd name="f47" fmla="*/ f42 f30 1"/>
                        <a:gd name="f48" fmla="*/ f41 f30 1"/>
                        <a:gd name="f49" fmla="*/ f46 1 f8"/>
                        <a:gd name="f50" fmla="*/ f44 f30 1"/>
                        <a:gd name="f51" fmla="+- f49 0 f2"/>
                        <a:gd name="f52" fmla="cos 1 f51"/>
                        <a:gd name="f53" fmla="sin 1 f51"/>
                        <a:gd name="f54" fmla="+- 0 0 f52"/>
                        <a:gd name="f55" fmla="+- 0 0 f53"/>
                        <a:gd name="f56" fmla="+- 0 0 f54"/>
                        <a:gd name="f57" fmla="+- 0 0 f55"/>
                        <a:gd name="f58" fmla="val f56"/>
                        <a:gd name="f59" fmla="val f57"/>
                        <a:gd name="f60" fmla="*/ f58 f42 1"/>
                        <a:gd name="f61" fmla="*/ f59 f41 1"/>
                        <a:gd name="f62" fmla="+- f45 0 f60"/>
                        <a:gd name="f63" fmla="+- f45 f60 0"/>
                        <a:gd name="f64" fmla="+- f44 0 f61"/>
                        <a:gd name="f65" fmla="+- f44 f61 0"/>
                        <a:gd name="f66" fmla="*/ f62 f30 1"/>
                        <a:gd name="f67" fmla="*/ f64 f30 1"/>
                        <a:gd name="f68" fmla="*/ f63 f30 1"/>
                        <a:gd name="f69" fmla="*/ f65 f3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28">
                          <a:pos x="f66" y="f67"/>
                        </a:cxn>
                        <a:cxn ang="f29">
                          <a:pos x="f66" y="f69"/>
                        </a:cxn>
                        <a:cxn ang="f29">
                          <a:pos x="f68" y="f69"/>
                        </a:cxn>
                        <a:cxn ang="f28">
                          <a:pos x="f68" y="f67"/>
                        </a:cxn>
                      </a:cxnLst>
                      <a:rect l="f66" t="f67" r="f68" b="f69"/>
                      <a:pathLst>
                        <a:path>
                          <a:moveTo>
                            <a:pt x="f37" y="f50"/>
                          </a:moveTo>
                          <a:arcTo wR="f47" hR="f48" stAng="f1" swAng="f0"/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4" name="CuadroTexto 27">
                      <a:extLst>
                        <a:ext uri="{FF2B5EF4-FFF2-40B4-BE49-F238E27FC236}">
                          <a16:creationId xmlns:a16="http://schemas.microsoft.com/office/drawing/2014/main" id="{01AAE257-2975-406F-B505-0E00D6FC5A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90113" y="2848109"/>
                      <a:ext cx="115534" cy="410922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0" compatLnSpc="1">
                      <a:sp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1100" b="1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25" name="Grupo 34">
                    <a:extLst>
                      <a:ext uri="{FF2B5EF4-FFF2-40B4-BE49-F238E27FC236}">
                        <a16:creationId xmlns:a16="http://schemas.microsoft.com/office/drawing/2014/main" id="{A2842986-1C90-4297-B25E-595B1C058E4B}"/>
                      </a:ext>
                    </a:extLst>
                  </p:cNvPr>
                  <p:cNvGrpSpPr/>
                  <p:nvPr/>
                </p:nvGrpSpPr>
                <p:grpSpPr>
                  <a:xfrm>
                    <a:off x="3974311" y="2290160"/>
                    <a:ext cx="264389" cy="410922"/>
                    <a:chOff x="3974311" y="2290160"/>
                    <a:chExt cx="264389" cy="410922"/>
                  </a:xfrm>
                </p:grpSpPr>
                <p:sp>
                  <p:nvSpPr>
                    <p:cNvPr id="26" name="Elipse 31">
                      <a:extLst>
                        <a:ext uri="{FF2B5EF4-FFF2-40B4-BE49-F238E27FC236}">
                          <a16:creationId xmlns:a16="http://schemas.microsoft.com/office/drawing/2014/main" id="{8CE59330-12FE-4FF9-93A4-DFFD63D50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7045" y="2316028"/>
                      <a:ext cx="261655" cy="229898"/>
                    </a:xfrm>
                    <a:custGeom>
                      <a:avLst/>
                      <a:gdLst>
                        <a:gd name="f0" fmla="val 21600000"/>
                        <a:gd name="f1" fmla="val 10800000"/>
                        <a:gd name="f2" fmla="val 5400000"/>
                        <a:gd name="f3" fmla="val 180"/>
                        <a:gd name="f4" fmla="val w"/>
                        <a:gd name="f5" fmla="val h"/>
                        <a:gd name="f6" fmla="val ss"/>
                        <a:gd name="f7" fmla="val 0"/>
                        <a:gd name="f8" fmla="*/ 5419351 1 1725033"/>
                        <a:gd name="f9" fmla="+- 0 0 -360"/>
                        <a:gd name="f10" fmla="+- 0 0 -180"/>
                        <a:gd name="f11" fmla="abs f4"/>
                        <a:gd name="f12" fmla="abs f5"/>
                        <a:gd name="f13" fmla="abs f6"/>
                        <a:gd name="f14" fmla="+- 2700000 f2 0"/>
                        <a:gd name="f15" fmla="*/ f9 f1 1"/>
                        <a:gd name="f16" fmla="*/ f10 f1 1"/>
                        <a:gd name="f17" fmla="?: f11 f4 1"/>
                        <a:gd name="f18" fmla="?: f12 f5 1"/>
                        <a:gd name="f19" fmla="?: f13 f6 1"/>
                        <a:gd name="f20" fmla="+- f14 0 f2"/>
                        <a:gd name="f21" fmla="*/ f15 1 f3"/>
                        <a:gd name="f22" fmla="*/ f16 1 f3"/>
                        <a:gd name="f23" fmla="*/ f17 1 21600"/>
                        <a:gd name="f24" fmla="*/ f18 1 21600"/>
                        <a:gd name="f25" fmla="*/ 21600 f17 1"/>
                        <a:gd name="f26" fmla="*/ 21600 f18 1"/>
                        <a:gd name="f27" fmla="+- f20 f2 0"/>
                        <a:gd name="f28" fmla="+- f21 0 f2"/>
                        <a:gd name="f29" fmla="+- f22 0 f2"/>
                        <a:gd name="f30" fmla="min f24 f23"/>
                        <a:gd name="f31" fmla="*/ f25 1 f19"/>
                        <a:gd name="f32" fmla="*/ f26 1 f19"/>
                        <a:gd name="f33" fmla="*/ f27 f8 1"/>
                        <a:gd name="f34" fmla="val f31"/>
                        <a:gd name="f35" fmla="val f32"/>
                        <a:gd name="f36" fmla="*/ f33 1 f1"/>
                        <a:gd name="f37" fmla="*/ f7 f30 1"/>
                        <a:gd name="f38" fmla="+- f35 0 f7"/>
                        <a:gd name="f39" fmla="+- f34 0 f7"/>
                        <a:gd name="f40" fmla="+- 0 0 f36"/>
                        <a:gd name="f41" fmla="*/ f38 1 2"/>
                        <a:gd name="f42" fmla="*/ f39 1 2"/>
                        <a:gd name="f43" fmla="+- 0 0 f40"/>
                        <a:gd name="f44" fmla="+- f7 f41 0"/>
                        <a:gd name="f45" fmla="+- f7 f42 0"/>
                        <a:gd name="f46" fmla="*/ f43 f1 1"/>
                        <a:gd name="f47" fmla="*/ f42 f30 1"/>
                        <a:gd name="f48" fmla="*/ f41 f30 1"/>
                        <a:gd name="f49" fmla="*/ f46 1 f8"/>
                        <a:gd name="f50" fmla="*/ f44 f30 1"/>
                        <a:gd name="f51" fmla="+- f49 0 f2"/>
                        <a:gd name="f52" fmla="cos 1 f51"/>
                        <a:gd name="f53" fmla="sin 1 f51"/>
                        <a:gd name="f54" fmla="+- 0 0 f52"/>
                        <a:gd name="f55" fmla="+- 0 0 f53"/>
                        <a:gd name="f56" fmla="+- 0 0 f54"/>
                        <a:gd name="f57" fmla="+- 0 0 f55"/>
                        <a:gd name="f58" fmla="val f56"/>
                        <a:gd name="f59" fmla="val f57"/>
                        <a:gd name="f60" fmla="*/ f58 f42 1"/>
                        <a:gd name="f61" fmla="*/ f59 f41 1"/>
                        <a:gd name="f62" fmla="+- f45 0 f60"/>
                        <a:gd name="f63" fmla="+- f45 f60 0"/>
                        <a:gd name="f64" fmla="+- f44 0 f61"/>
                        <a:gd name="f65" fmla="+- f44 f61 0"/>
                        <a:gd name="f66" fmla="*/ f62 f30 1"/>
                        <a:gd name="f67" fmla="*/ f64 f30 1"/>
                        <a:gd name="f68" fmla="*/ f63 f30 1"/>
                        <a:gd name="f69" fmla="*/ f65 f3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28">
                          <a:pos x="f66" y="f67"/>
                        </a:cxn>
                        <a:cxn ang="f29">
                          <a:pos x="f66" y="f69"/>
                        </a:cxn>
                        <a:cxn ang="f29">
                          <a:pos x="f68" y="f69"/>
                        </a:cxn>
                        <a:cxn ang="f28">
                          <a:pos x="f68" y="f67"/>
                        </a:cxn>
                      </a:cxnLst>
                      <a:rect l="f66" t="f67" r="f68" b="f69"/>
                      <a:pathLst>
                        <a:path>
                          <a:moveTo>
                            <a:pt x="f37" y="f50"/>
                          </a:moveTo>
                          <a:arcTo wR="f47" hR="f48" stAng="f1" swAng="f0"/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7" name="CuadroTexto 28">
                      <a:extLst>
                        <a:ext uri="{FF2B5EF4-FFF2-40B4-BE49-F238E27FC236}">
                          <a16:creationId xmlns:a16="http://schemas.microsoft.com/office/drawing/2014/main" id="{2FD840E5-8360-4043-B346-94C64FB5EE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74311" y="2290160"/>
                      <a:ext cx="248067" cy="410922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0" compatLnSpc="1">
                      <a:sp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1100" b="1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28" name="Grupo 33">
                    <a:extLst>
                      <a:ext uri="{FF2B5EF4-FFF2-40B4-BE49-F238E27FC236}">
                        <a16:creationId xmlns:a16="http://schemas.microsoft.com/office/drawing/2014/main" id="{FD98031F-4192-48FF-95FD-46E66D721A67}"/>
                      </a:ext>
                    </a:extLst>
                  </p:cNvPr>
                  <p:cNvGrpSpPr/>
                  <p:nvPr/>
                </p:nvGrpSpPr>
                <p:grpSpPr>
                  <a:xfrm>
                    <a:off x="4086983" y="1787962"/>
                    <a:ext cx="262158" cy="410922"/>
                    <a:chOff x="4086983" y="1787962"/>
                    <a:chExt cx="262158" cy="410922"/>
                  </a:xfrm>
                </p:grpSpPr>
                <p:sp>
                  <p:nvSpPr>
                    <p:cNvPr id="29" name="Elipse 32">
                      <a:extLst>
                        <a:ext uri="{FF2B5EF4-FFF2-40B4-BE49-F238E27FC236}">
                          <a16:creationId xmlns:a16="http://schemas.microsoft.com/office/drawing/2014/main" id="{03FBC95D-614B-4AC1-8587-62F5EA9B80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7486" y="1827144"/>
                      <a:ext cx="261655" cy="229898"/>
                    </a:xfrm>
                    <a:custGeom>
                      <a:avLst/>
                      <a:gdLst>
                        <a:gd name="f0" fmla="val 21600000"/>
                        <a:gd name="f1" fmla="val 10800000"/>
                        <a:gd name="f2" fmla="val 5400000"/>
                        <a:gd name="f3" fmla="val 180"/>
                        <a:gd name="f4" fmla="val w"/>
                        <a:gd name="f5" fmla="val h"/>
                        <a:gd name="f6" fmla="val ss"/>
                        <a:gd name="f7" fmla="val 0"/>
                        <a:gd name="f8" fmla="*/ 5419351 1 1725033"/>
                        <a:gd name="f9" fmla="+- 0 0 -360"/>
                        <a:gd name="f10" fmla="+- 0 0 -180"/>
                        <a:gd name="f11" fmla="abs f4"/>
                        <a:gd name="f12" fmla="abs f5"/>
                        <a:gd name="f13" fmla="abs f6"/>
                        <a:gd name="f14" fmla="+- 2700000 f2 0"/>
                        <a:gd name="f15" fmla="*/ f9 f1 1"/>
                        <a:gd name="f16" fmla="*/ f10 f1 1"/>
                        <a:gd name="f17" fmla="?: f11 f4 1"/>
                        <a:gd name="f18" fmla="?: f12 f5 1"/>
                        <a:gd name="f19" fmla="?: f13 f6 1"/>
                        <a:gd name="f20" fmla="+- f14 0 f2"/>
                        <a:gd name="f21" fmla="*/ f15 1 f3"/>
                        <a:gd name="f22" fmla="*/ f16 1 f3"/>
                        <a:gd name="f23" fmla="*/ f17 1 21600"/>
                        <a:gd name="f24" fmla="*/ f18 1 21600"/>
                        <a:gd name="f25" fmla="*/ 21600 f17 1"/>
                        <a:gd name="f26" fmla="*/ 21600 f18 1"/>
                        <a:gd name="f27" fmla="+- f20 f2 0"/>
                        <a:gd name="f28" fmla="+- f21 0 f2"/>
                        <a:gd name="f29" fmla="+- f22 0 f2"/>
                        <a:gd name="f30" fmla="min f24 f23"/>
                        <a:gd name="f31" fmla="*/ f25 1 f19"/>
                        <a:gd name="f32" fmla="*/ f26 1 f19"/>
                        <a:gd name="f33" fmla="*/ f27 f8 1"/>
                        <a:gd name="f34" fmla="val f31"/>
                        <a:gd name="f35" fmla="val f32"/>
                        <a:gd name="f36" fmla="*/ f33 1 f1"/>
                        <a:gd name="f37" fmla="*/ f7 f30 1"/>
                        <a:gd name="f38" fmla="+- f35 0 f7"/>
                        <a:gd name="f39" fmla="+- f34 0 f7"/>
                        <a:gd name="f40" fmla="+- 0 0 f36"/>
                        <a:gd name="f41" fmla="*/ f38 1 2"/>
                        <a:gd name="f42" fmla="*/ f39 1 2"/>
                        <a:gd name="f43" fmla="+- 0 0 f40"/>
                        <a:gd name="f44" fmla="+- f7 f41 0"/>
                        <a:gd name="f45" fmla="+- f7 f42 0"/>
                        <a:gd name="f46" fmla="*/ f43 f1 1"/>
                        <a:gd name="f47" fmla="*/ f42 f30 1"/>
                        <a:gd name="f48" fmla="*/ f41 f30 1"/>
                        <a:gd name="f49" fmla="*/ f46 1 f8"/>
                        <a:gd name="f50" fmla="*/ f44 f30 1"/>
                        <a:gd name="f51" fmla="+- f49 0 f2"/>
                        <a:gd name="f52" fmla="cos 1 f51"/>
                        <a:gd name="f53" fmla="sin 1 f51"/>
                        <a:gd name="f54" fmla="+- 0 0 f52"/>
                        <a:gd name="f55" fmla="+- 0 0 f53"/>
                        <a:gd name="f56" fmla="+- 0 0 f54"/>
                        <a:gd name="f57" fmla="+- 0 0 f55"/>
                        <a:gd name="f58" fmla="val f56"/>
                        <a:gd name="f59" fmla="val f57"/>
                        <a:gd name="f60" fmla="*/ f58 f42 1"/>
                        <a:gd name="f61" fmla="*/ f59 f41 1"/>
                        <a:gd name="f62" fmla="+- f45 0 f60"/>
                        <a:gd name="f63" fmla="+- f45 f60 0"/>
                        <a:gd name="f64" fmla="+- f44 0 f61"/>
                        <a:gd name="f65" fmla="+- f44 f61 0"/>
                        <a:gd name="f66" fmla="*/ f62 f30 1"/>
                        <a:gd name="f67" fmla="*/ f64 f30 1"/>
                        <a:gd name="f68" fmla="*/ f63 f30 1"/>
                        <a:gd name="f69" fmla="*/ f65 f3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28">
                          <a:pos x="f66" y="f67"/>
                        </a:cxn>
                        <a:cxn ang="f29">
                          <a:pos x="f66" y="f69"/>
                        </a:cxn>
                        <a:cxn ang="f29">
                          <a:pos x="f68" y="f69"/>
                        </a:cxn>
                        <a:cxn ang="f28">
                          <a:pos x="f68" y="f67"/>
                        </a:cxn>
                      </a:cxnLst>
                      <a:rect l="f66" t="f67" r="f68" b="f69"/>
                      <a:pathLst>
                        <a:path>
                          <a:moveTo>
                            <a:pt x="f37" y="f50"/>
                          </a:moveTo>
                          <a:arcTo wR="f47" hR="f48" stAng="f1" swAng="f0"/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s-MX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3EC33968-85C8-43D6-9D76-3F98616D8A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86983" y="1787962"/>
                      <a:ext cx="248067" cy="410922"/>
                    </a:xfrm>
                    <a:prstGeom prst="rect">
                      <a:avLst/>
                    </a:prstGeom>
                    <a:noFill/>
                    <a:ln cap="flat">
                      <a:noFill/>
                    </a:ln>
                  </p:spPr>
                  <p:txBody>
                    <a:bodyPr vert="horz" wrap="square" lIns="91440" tIns="45720" rIns="91440" bIns="45720" anchor="t" anchorCtr="0" compatLnSpc="1">
                      <a:sp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s-MX" sz="1100" b="1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31" name="CuadroTexto 40">
                <a:extLst>
                  <a:ext uri="{FF2B5EF4-FFF2-40B4-BE49-F238E27FC236}">
                    <a16:creationId xmlns:a16="http://schemas.microsoft.com/office/drawing/2014/main" id="{E92BE9E0-6788-4FBB-A1EF-F3C7978AF522}"/>
                  </a:ext>
                </a:extLst>
              </p:cNvPr>
              <p:cNvSpPr txBox="1"/>
              <p:nvPr/>
            </p:nvSpPr>
            <p:spPr>
              <a:xfrm>
                <a:off x="5291161" y="3527872"/>
                <a:ext cx="1554580" cy="253919"/>
              </a:xfrm>
              <a:prstGeom prst="rect">
                <a:avLst/>
              </a:prstGeom>
              <a:solidFill>
                <a:srgbClr val="66FFFF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2. Serie documental</a:t>
                </a:r>
              </a:p>
            </p:txBody>
          </p:sp>
          <p:cxnSp>
            <p:nvCxnSpPr>
              <p:cNvPr id="32" name="Conector recto de flecha 42">
                <a:extLst>
                  <a:ext uri="{FF2B5EF4-FFF2-40B4-BE49-F238E27FC236}">
                    <a16:creationId xmlns:a16="http://schemas.microsoft.com/office/drawing/2014/main" id="{90CBD097-8A6F-4E94-81F3-A9D49E990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5036" y="3659392"/>
                <a:ext cx="2158730" cy="0"/>
              </a:xfrm>
              <a:prstGeom prst="straightConnector1">
                <a:avLst/>
              </a:prstGeom>
              <a:noFill/>
              <a:ln w="9528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sp>
            <p:nvSpPr>
              <p:cNvPr id="33" name="CuadroTexto 43">
                <a:extLst>
                  <a:ext uri="{FF2B5EF4-FFF2-40B4-BE49-F238E27FC236}">
                    <a16:creationId xmlns:a16="http://schemas.microsoft.com/office/drawing/2014/main" id="{291022DE-9CE0-4E31-819B-A30F18AB62EA}"/>
                  </a:ext>
                </a:extLst>
              </p:cNvPr>
              <p:cNvSpPr txBox="1"/>
              <p:nvPr/>
            </p:nvSpPr>
            <p:spPr>
              <a:xfrm>
                <a:off x="5480293" y="4085286"/>
                <a:ext cx="1737371" cy="253916"/>
              </a:xfrm>
              <a:prstGeom prst="rect">
                <a:avLst/>
              </a:prstGeom>
              <a:solidFill>
                <a:srgbClr val="FFFF00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3. Subserie documental</a:t>
                </a:r>
              </a:p>
            </p:txBody>
          </p:sp>
          <p:cxnSp>
            <p:nvCxnSpPr>
              <p:cNvPr id="34" name="Conector: angular 45">
                <a:extLst>
                  <a:ext uri="{FF2B5EF4-FFF2-40B4-BE49-F238E27FC236}">
                    <a16:creationId xmlns:a16="http://schemas.microsoft.com/office/drawing/2014/main" id="{35BA98B8-AAE3-4517-A48F-6C92B9F22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8244" y="3939247"/>
                <a:ext cx="2354012" cy="253322"/>
              </a:xfrm>
              <a:prstGeom prst="bentConnector3">
                <a:avLst/>
              </a:prstGeom>
              <a:noFill/>
              <a:ln w="9528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sp>
            <p:nvSpPr>
              <p:cNvPr id="35" name="CuadroTexto 46">
                <a:extLst>
                  <a:ext uri="{FF2B5EF4-FFF2-40B4-BE49-F238E27FC236}">
                    <a16:creationId xmlns:a16="http://schemas.microsoft.com/office/drawing/2014/main" id="{BC57769A-F7F2-4635-AE2E-396396380E9F}"/>
                  </a:ext>
                </a:extLst>
              </p:cNvPr>
              <p:cNvSpPr txBox="1"/>
              <p:nvPr/>
            </p:nvSpPr>
            <p:spPr>
              <a:xfrm>
                <a:off x="5452256" y="4898179"/>
                <a:ext cx="1217715" cy="253919"/>
              </a:xfrm>
              <a:prstGeom prst="rect">
                <a:avLst/>
              </a:prstGeom>
              <a:solidFill>
                <a:srgbClr val="B4C7E7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Fechas extremas</a:t>
                </a:r>
              </a:p>
            </p:txBody>
          </p:sp>
          <p:cxnSp>
            <p:nvCxnSpPr>
              <p:cNvPr id="36" name="Conector: angular 48">
                <a:extLst>
                  <a:ext uri="{FF2B5EF4-FFF2-40B4-BE49-F238E27FC236}">
                    <a16:creationId xmlns:a16="http://schemas.microsoft.com/office/drawing/2014/main" id="{8A13B117-1955-4C58-AF4E-3D6E90893554}"/>
                  </a:ext>
                </a:extLst>
              </p:cNvPr>
              <p:cNvCxnSpPr/>
              <p:nvPr/>
            </p:nvCxnSpPr>
            <p:spPr>
              <a:xfrm>
                <a:off x="3834463" y="4395131"/>
                <a:ext cx="1556053" cy="620009"/>
              </a:xfrm>
              <a:prstGeom prst="bentConnector3">
                <a:avLst/>
              </a:prstGeom>
              <a:noFill/>
              <a:ln w="9528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sp>
            <p:nvSpPr>
              <p:cNvPr id="37" name="CuadroTexto 50">
                <a:extLst>
                  <a:ext uri="{FF2B5EF4-FFF2-40B4-BE49-F238E27FC236}">
                    <a16:creationId xmlns:a16="http://schemas.microsoft.com/office/drawing/2014/main" id="{FD321F3E-22C8-4028-B239-F4BC611AFBC6}"/>
                  </a:ext>
                </a:extLst>
              </p:cNvPr>
              <p:cNvSpPr txBox="1"/>
              <p:nvPr/>
            </p:nvSpPr>
            <p:spPr>
              <a:xfrm>
                <a:off x="5203731" y="2187135"/>
                <a:ext cx="1949272" cy="253919"/>
              </a:xfrm>
              <a:prstGeom prst="rect">
                <a:avLst/>
              </a:prstGeom>
              <a:solidFill>
                <a:srgbClr val="B4C7E7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Principio de orden original</a:t>
                </a:r>
              </a:p>
            </p:txBody>
          </p:sp>
          <p:cxnSp>
            <p:nvCxnSpPr>
              <p:cNvPr id="38" name="Conector recto de flecha 54">
                <a:extLst>
                  <a:ext uri="{FF2B5EF4-FFF2-40B4-BE49-F238E27FC236}">
                    <a16:creationId xmlns:a16="http://schemas.microsoft.com/office/drawing/2014/main" id="{E963B130-A44B-4DA7-9FCD-43B7BB760598}"/>
                  </a:ext>
                </a:extLst>
              </p:cNvPr>
              <p:cNvCxnSpPr/>
              <p:nvPr/>
            </p:nvCxnSpPr>
            <p:spPr>
              <a:xfrm>
                <a:off x="4478292" y="1972196"/>
                <a:ext cx="635416" cy="386535"/>
              </a:xfrm>
              <a:prstGeom prst="straightConnector1">
                <a:avLst/>
              </a:prstGeom>
              <a:noFill/>
              <a:ln w="9528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39" name="Conector recto 58">
                <a:extLst>
                  <a:ext uri="{FF2B5EF4-FFF2-40B4-BE49-F238E27FC236}">
                    <a16:creationId xmlns:a16="http://schemas.microsoft.com/office/drawing/2014/main" id="{2FA750F0-A481-4233-9CB1-3C48332CDBAE}"/>
                  </a:ext>
                </a:extLst>
              </p:cNvPr>
              <p:cNvCxnSpPr/>
              <p:nvPr/>
            </p:nvCxnSpPr>
            <p:spPr>
              <a:xfrm flipV="1">
                <a:off x="4299883" y="2316028"/>
                <a:ext cx="739046" cy="114950"/>
              </a:xfrm>
              <a:prstGeom prst="straightConnector1">
                <a:avLst/>
              </a:prstGeom>
              <a:noFill/>
              <a:ln w="9528" cap="flat">
                <a:solidFill>
                  <a:srgbClr val="4472C4"/>
                </a:solidFill>
                <a:prstDash val="solid"/>
                <a:miter/>
              </a:ln>
            </p:spPr>
          </p:cxnSp>
          <p:cxnSp>
            <p:nvCxnSpPr>
              <p:cNvPr id="40" name="Conector recto 63">
                <a:extLst>
                  <a:ext uri="{FF2B5EF4-FFF2-40B4-BE49-F238E27FC236}">
                    <a16:creationId xmlns:a16="http://schemas.microsoft.com/office/drawing/2014/main" id="{8E5BB8DB-B23C-427E-AFE8-2D8A425D1D7D}"/>
                  </a:ext>
                </a:extLst>
              </p:cNvPr>
              <p:cNvCxnSpPr/>
              <p:nvPr/>
            </p:nvCxnSpPr>
            <p:spPr>
              <a:xfrm flipV="1">
                <a:off x="4186059" y="2316028"/>
                <a:ext cx="852870" cy="682582"/>
              </a:xfrm>
              <a:prstGeom prst="straightConnector1">
                <a:avLst/>
              </a:prstGeom>
              <a:noFill/>
              <a:ln w="9528" cap="flat">
                <a:solidFill>
                  <a:srgbClr val="4472C4"/>
                </a:solidFill>
                <a:prstDash val="solid"/>
                <a:miter/>
              </a:ln>
            </p:spPr>
          </p:cxnSp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73465E2A-6D96-4184-8896-5D62024410E4}"/>
                </a:ext>
              </a:extLst>
            </p:cNvPr>
            <p:cNvSpPr txBox="1"/>
            <p:nvPr/>
          </p:nvSpPr>
          <p:spPr>
            <a:xfrm>
              <a:off x="399839" y="3690353"/>
              <a:ext cx="1554580" cy="2539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1. Sección</a:t>
              </a:r>
            </a:p>
          </p:txBody>
        </p:sp>
        <p:cxnSp>
          <p:nvCxnSpPr>
            <p:cNvPr id="42" name="Conector recto de flecha 44">
              <a:extLst>
                <a:ext uri="{FF2B5EF4-FFF2-40B4-BE49-F238E27FC236}">
                  <a16:creationId xmlns:a16="http://schemas.microsoft.com/office/drawing/2014/main" id="{43BE3868-AF2F-49DE-ABC0-1E227D7AFC31}"/>
                </a:ext>
              </a:extLst>
            </p:cNvPr>
            <p:cNvCxnSpPr>
              <a:cxnSpLocks/>
            </p:cNvCxnSpPr>
            <p:nvPr/>
          </p:nvCxnSpPr>
          <p:spPr>
            <a:xfrm>
              <a:off x="2034247" y="3782634"/>
              <a:ext cx="1523112" cy="0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983F589-AF72-4FA2-B4E1-0413427432ED}"/>
                </a:ext>
              </a:extLst>
            </p:cNvPr>
            <p:cNvSpPr txBox="1"/>
            <p:nvPr/>
          </p:nvSpPr>
          <p:spPr>
            <a:xfrm>
              <a:off x="64741" y="3986189"/>
              <a:ext cx="1430713" cy="2308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Legislación</a:t>
              </a:r>
            </a:p>
            <a:p>
              <a:r>
                <a:rPr lang="es-MX" sz="800" b="1" dirty="0">
                  <a:highlight>
                    <a:srgbClr val="C0C0C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2C</a:t>
              </a:r>
              <a:r>
                <a:rPr lang="es-MX" sz="800" dirty="0">
                  <a:highlight>
                    <a:srgbClr val="C0C0C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 Asuntos Jurídicos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3C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Programación, organización y presupuestación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4C 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Recursos humanos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5C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Recursos financieros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6C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Recursos materiales y obras públicas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7C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Servicios</a:t>
              </a:r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generales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8C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Tecnologías y servicios</a:t>
              </a:r>
            </a:p>
            <a:p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de la información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9C 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Comunicación social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Control y auditoría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11C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Transparencia y acceso a la información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13C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Archivos y gestión documental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8A3E1B0F-0837-4752-829A-51AE01B20166}"/>
                </a:ext>
              </a:extLst>
            </p:cNvPr>
            <p:cNvSpPr txBox="1"/>
            <p:nvPr/>
          </p:nvSpPr>
          <p:spPr>
            <a:xfrm>
              <a:off x="1541681" y="3986189"/>
              <a:ext cx="1518044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Sustanciaciones y resoluciones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Gobierno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Revisión y supervisión de sujetos obligados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4S 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Formación de sujetos obligados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5S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Vinculación Ciudadana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6S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Opiniones y revisiones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7S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Registros y libros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8S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 Multas administrativas estatales en materia de transparencia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9S 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Asesorías y orientaciones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Mantenimiento y control de INFOMEX y PNT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11S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Análisis y validación de formatos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12S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Informes de cumplimiento</a:t>
              </a:r>
            </a:p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13S</a:t>
              </a: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 Datos personales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5819F169-1856-4C83-8850-2B6E10B09402}"/>
                </a:ext>
              </a:extLst>
            </p:cNvPr>
            <p:cNvSpPr txBox="1"/>
            <p:nvPr/>
          </p:nvSpPr>
          <p:spPr>
            <a:xfrm>
              <a:off x="6035040" y="3761662"/>
              <a:ext cx="2377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Procedimientos administrativos</a:t>
              </a:r>
            </a:p>
            <a:p>
              <a:pPr marL="228600" indent="-228600">
                <a:buAutoNum type="arabicPeriod"/>
              </a:pP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Asesorías jurídicas</a:t>
              </a: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8968EF62-328F-48BE-9796-3DA3A4F43A35}"/>
                </a:ext>
              </a:extLst>
            </p:cNvPr>
            <p:cNvCxnSpPr/>
            <p:nvPr/>
          </p:nvCxnSpPr>
          <p:spPr>
            <a:xfrm flipV="1">
              <a:off x="3871666" y="3659392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21CBC3CA-8DA3-4E84-821D-67D34364B17D}"/>
                </a:ext>
              </a:extLst>
            </p:cNvPr>
            <p:cNvCxnSpPr/>
            <p:nvPr/>
          </p:nvCxnSpPr>
          <p:spPr>
            <a:xfrm flipV="1">
              <a:off x="3871666" y="3936321"/>
              <a:ext cx="0" cy="1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C2EE7092-71E6-48C7-9DA9-261E5EB97400}"/>
                </a:ext>
              </a:extLst>
            </p:cNvPr>
            <p:cNvSpPr txBox="1"/>
            <p:nvPr/>
          </p:nvSpPr>
          <p:spPr>
            <a:xfrm>
              <a:off x="6182400" y="4310453"/>
              <a:ext cx="237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Protección de derechos humanos</a:t>
              </a:r>
            </a:p>
            <a:p>
              <a:pPr marL="228600" indent="-228600">
                <a:buAutoNum type="arabicPeriod"/>
              </a:pPr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Amparos</a:t>
              </a:r>
            </a:p>
            <a:p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4.     Penales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>
            <a:extLst>
              <a:ext uri="{FF2B5EF4-FFF2-40B4-BE49-F238E27FC236}">
                <a16:creationId xmlns:a16="http://schemas.microsoft.com/office/drawing/2014/main" id="{B0FB8FF8-087F-4A86-B594-DF58CB7A1B42}"/>
              </a:ext>
            </a:extLst>
          </p:cNvPr>
          <p:cNvGrpSpPr/>
          <p:nvPr/>
        </p:nvGrpSpPr>
        <p:grpSpPr>
          <a:xfrm>
            <a:off x="0" y="763716"/>
            <a:ext cx="9144000" cy="523219"/>
            <a:chOff x="0" y="763716"/>
            <a:chExt cx="9144000" cy="52321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166B334-1612-46D8-9B0F-05508A236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4" name="CuadroTexto 4">
              <a:extLst>
                <a:ext uri="{FF2B5EF4-FFF2-40B4-BE49-F238E27FC236}">
                  <a16:creationId xmlns:a16="http://schemas.microsoft.com/office/drawing/2014/main" id="{FA0AA6ED-B418-4CA5-AB8C-9496571FEF73}"/>
                </a:ext>
              </a:extLst>
            </p:cNvPr>
            <p:cNvSpPr txBox="1"/>
            <p:nvPr/>
          </p:nvSpPr>
          <p:spPr>
            <a:xfrm>
              <a:off x="402171" y="763716"/>
              <a:ext cx="833966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VALOR DOCUMENTAL</a:t>
              </a:r>
              <a:endParaRPr lang="es-MX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endParaRPr>
            </a:p>
          </p:txBody>
        </p:sp>
      </p:grpSp>
      <p:sp>
        <p:nvSpPr>
          <p:cNvPr id="5" name="CuadroTexto 6">
            <a:extLst>
              <a:ext uri="{FF2B5EF4-FFF2-40B4-BE49-F238E27FC236}">
                <a16:creationId xmlns:a16="http://schemas.microsoft.com/office/drawing/2014/main" id="{2C20F8A8-CC22-497E-A04C-833978E7EE60}"/>
              </a:ext>
            </a:extLst>
          </p:cNvPr>
          <p:cNvSpPr txBox="1"/>
          <p:nvPr/>
        </p:nvSpPr>
        <p:spPr>
          <a:xfrm>
            <a:off x="506394" y="1362520"/>
            <a:ext cx="795866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 encuentra vinculado con la </a:t>
            </a: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finalidad</a:t>
            </a: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por la cual fue </a:t>
            </a: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generado el documento </a:t>
            </a: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y como se aplica:</a:t>
            </a:r>
          </a:p>
        </p:txBody>
      </p:sp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1918FA3E-DAD3-45FE-B9BF-AC05C478D2F1}"/>
              </a:ext>
            </a:extLst>
          </p:cNvPr>
          <p:cNvGraphicFramePr>
            <a:graphicFrameLocks noGrp="1"/>
          </p:cNvGraphicFramePr>
          <p:nvPr/>
        </p:nvGraphicFramePr>
        <p:xfrm>
          <a:off x="1524003" y="4434346"/>
          <a:ext cx="6095992" cy="169165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047996">
                  <a:extLst>
                    <a:ext uri="{9D8B030D-6E8A-4147-A177-3AD203B41FA5}">
                      <a16:colId xmlns:a16="http://schemas.microsoft.com/office/drawing/2014/main" val="425603790"/>
                    </a:ext>
                  </a:extLst>
                </a:gridCol>
                <a:gridCol w="3047996">
                  <a:extLst>
                    <a:ext uri="{9D8B030D-6E8A-4147-A177-3AD203B41FA5}">
                      <a16:colId xmlns:a16="http://schemas.microsoft.com/office/drawing/2014/main" val="3137587622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s-MX" sz="1600" b="1" dirty="0">
                          <a:solidFill>
                            <a:srgbClr val="FFF2CC"/>
                          </a:solidFill>
                          <a:latin typeface="Arial" pitchFamily="34"/>
                          <a:cs typeface="Arial" pitchFamily="34"/>
                        </a:rPr>
                        <a:t>VALORES PRIMARIOS</a:t>
                      </a: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b="1">
                          <a:solidFill>
                            <a:srgbClr val="FFF2CC"/>
                          </a:solidFill>
                          <a:latin typeface="Arial" pitchFamily="34"/>
                          <a:cs typeface="Arial" pitchFamily="34"/>
                        </a:rPr>
                        <a:t>VALORES SECUNDARIOS</a:t>
                      </a:r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84928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s-MX" sz="1600">
                          <a:latin typeface="Arial" pitchFamily="34"/>
                          <a:cs typeface="Arial" pitchFamily="34"/>
                        </a:rPr>
                        <a:t>Juicio  (valor legal)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>
                          <a:latin typeface="Arial" pitchFamily="34"/>
                          <a:cs typeface="Arial" pitchFamily="34"/>
                        </a:rPr>
                        <a:t>Actas (valor histórico)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1863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l"/>
                      <a:r>
                        <a:rPr lang="es-MX" sz="1600">
                          <a:latin typeface="Arial" pitchFamily="34"/>
                          <a:cs typeface="Arial" pitchFamily="34"/>
                        </a:rPr>
                        <a:t>PAA (valor administrativo)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>
                          <a:latin typeface="Arial" pitchFamily="34"/>
                          <a:cs typeface="Arial" pitchFamily="34"/>
                        </a:rPr>
                        <a:t>Material Gráfico y multimedia (valor histórico)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5542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s-MX" sz="1600">
                          <a:latin typeface="Arial" pitchFamily="34"/>
                          <a:cs typeface="Arial" pitchFamily="34"/>
                        </a:rPr>
                        <a:t>Auditorías(admon, legal, fiscal)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Arial" pitchFamily="34"/>
                          <a:cs typeface="Arial" pitchFamily="34"/>
                        </a:rPr>
                        <a:t>Auditorías (valor histórico)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529217"/>
                  </a:ext>
                </a:extLst>
              </a:tr>
            </a:tbl>
          </a:graphicData>
        </a:graphic>
      </p:graphicFrame>
      <p:grpSp>
        <p:nvGrpSpPr>
          <p:cNvPr id="7" name="Grupo 13">
            <a:extLst>
              <a:ext uri="{FF2B5EF4-FFF2-40B4-BE49-F238E27FC236}">
                <a16:creationId xmlns:a16="http://schemas.microsoft.com/office/drawing/2014/main" id="{E1552D2E-6927-4DFB-8D29-FBED833163A4}"/>
              </a:ext>
            </a:extLst>
          </p:cNvPr>
          <p:cNvGrpSpPr/>
          <p:nvPr/>
        </p:nvGrpSpPr>
        <p:grpSpPr>
          <a:xfrm>
            <a:off x="1908179" y="2125129"/>
            <a:ext cx="5238752" cy="1442292"/>
            <a:chOff x="1908179" y="2125129"/>
            <a:chExt cx="5238752" cy="1442292"/>
          </a:xfrm>
        </p:grpSpPr>
        <p:grpSp>
          <p:nvGrpSpPr>
            <p:cNvPr id="8" name="Grupo 12">
              <a:extLst>
                <a:ext uri="{FF2B5EF4-FFF2-40B4-BE49-F238E27FC236}">
                  <a16:creationId xmlns:a16="http://schemas.microsoft.com/office/drawing/2014/main" id="{3471420F-47D5-43B8-92AD-B240E2E82B9C}"/>
                </a:ext>
              </a:extLst>
            </p:cNvPr>
            <p:cNvGrpSpPr/>
            <p:nvPr/>
          </p:nvGrpSpPr>
          <p:grpSpPr>
            <a:xfrm>
              <a:off x="1908179" y="2125129"/>
              <a:ext cx="2429935" cy="1442292"/>
              <a:chOff x="1908179" y="2125129"/>
              <a:chExt cx="2429935" cy="1442292"/>
            </a:xfrm>
          </p:grpSpPr>
          <p:sp>
            <p:nvSpPr>
              <p:cNvPr id="9" name="Rectángulo: esquinas redondeadas 9">
                <a:extLst>
                  <a:ext uri="{FF2B5EF4-FFF2-40B4-BE49-F238E27FC236}">
                    <a16:creationId xmlns:a16="http://schemas.microsoft.com/office/drawing/2014/main" id="{EA73E065-670B-47A7-99D3-128F5FAADB99}"/>
                  </a:ext>
                </a:extLst>
              </p:cNvPr>
              <p:cNvSpPr/>
              <p:nvPr/>
            </p:nvSpPr>
            <p:spPr>
              <a:xfrm>
                <a:off x="1908179" y="2125129"/>
                <a:ext cx="2429935" cy="144229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28575" cap="flat">
                <a:solidFill>
                  <a:srgbClr val="66003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CuadroTexto 10">
                <a:extLst>
                  <a:ext uri="{FF2B5EF4-FFF2-40B4-BE49-F238E27FC236}">
                    <a16:creationId xmlns:a16="http://schemas.microsoft.com/office/drawing/2014/main" id="{B407E767-714E-4DC0-9913-519465E3F162}"/>
                  </a:ext>
                </a:extLst>
              </p:cNvPr>
              <p:cNvSpPr txBox="1"/>
              <p:nvPr/>
            </p:nvSpPr>
            <p:spPr>
              <a:xfrm>
                <a:off x="1908179" y="2221068"/>
                <a:ext cx="2429935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1" i="0" u="none" strike="noStrike" kern="1200" cap="none" spc="0" baseline="0">
                    <a:solidFill>
                      <a:srgbClr val="FF6600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Arial" pitchFamily="34"/>
                    <a:cs typeface="Arial" pitchFamily="34"/>
                  </a:rPr>
                  <a:t>VALORES PRIMARIOS</a:t>
                </a:r>
              </a:p>
            </p:txBody>
          </p:sp>
          <p:sp>
            <p:nvSpPr>
              <p:cNvPr id="11" name="CuadroTexto 11">
                <a:extLst>
                  <a:ext uri="{FF2B5EF4-FFF2-40B4-BE49-F238E27FC236}">
                    <a16:creationId xmlns:a16="http://schemas.microsoft.com/office/drawing/2014/main" id="{9EDD7705-814D-4B93-8FCA-7AB39DCE4BB5}"/>
                  </a:ext>
                </a:extLst>
              </p:cNvPr>
              <p:cNvSpPr txBox="1"/>
              <p:nvPr/>
            </p:nvSpPr>
            <p:spPr>
              <a:xfrm>
                <a:off x="2166405" y="2523826"/>
                <a:ext cx="1913464" cy="73866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171450" marR="0" lvl="0" indent="-1714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Administrativo</a:t>
                </a:r>
              </a:p>
              <a:p>
                <a:pPr marL="171450" marR="0" lvl="0" indent="-1714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Legal</a:t>
                </a:r>
              </a:p>
              <a:p>
                <a:pPr marL="171450" marR="0" lvl="0" indent="-1714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Fiscal o contable</a:t>
                </a:r>
              </a:p>
            </p:txBody>
          </p:sp>
        </p:grpSp>
        <p:grpSp>
          <p:nvGrpSpPr>
            <p:cNvPr id="12" name="Grupo 14">
              <a:extLst>
                <a:ext uri="{FF2B5EF4-FFF2-40B4-BE49-F238E27FC236}">
                  <a16:creationId xmlns:a16="http://schemas.microsoft.com/office/drawing/2014/main" id="{7D2252CE-28C8-4096-9E5E-0D63B5620F74}"/>
                </a:ext>
              </a:extLst>
            </p:cNvPr>
            <p:cNvGrpSpPr/>
            <p:nvPr/>
          </p:nvGrpSpPr>
          <p:grpSpPr>
            <a:xfrm>
              <a:off x="4716996" y="2125129"/>
              <a:ext cx="2429935" cy="1442292"/>
              <a:chOff x="4716996" y="2125129"/>
              <a:chExt cx="2429935" cy="1442292"/>
            </a:xfrm>
          </p:grpSpPr>
          <p:sp>
            <p:nvSpPr>
              <p:cNvPr id="13" name="Rectángulo: esquinas redondeadas 15">
                <a:extLst>
                  <a:ext uri="{FF2B5EF4-FFF2-40B4-BE49-F238E27FC236}">
                    <a16:creationId xmlns:a16="http://schemas.microsoft.com/office/drawing/2014/main" id="{962BC1E9-D471-46C9-881C-7E341C59CC02}"/>
                  </a:ext>
                </a:extLst>
              </p:cNvPr>
              <p:cNvSpPr/>
              <p:nvPr/>
            </p:nvSpPr>
            <p:spPr>
              <a:xfrm>
                <a:off x="4716996" y="2125129"/>
                <a:ext cx="2429935" cy="144229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28575" cap="flat">
                <a:solidFill>
                  <a:srgbClr val="66003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CuadroTexto 16">
                <a:extLst>
                  <a:ext uri="{FF2B5EF4-FFF2-40B4-BE49-F238E27FC236}">
                    <a16:creationId xmlns:a16="http://schemas.microsoft.com/office/drawing/2014/main" id="{80E6CF6C-6F96-431C-9C22-2DB9389F4EC0}"/>
                  </a:ext>
                </a:extLst>
              </p:cNvPr>
              <p:cNvSpPr txBox="1"/>
              <p:nvPr/>
            </p:nvSpPr>
            <p:spPr>
              <a:xfrm>
                <a:off x="4716996" y="2221068"/>
                <a:ext cx="2429935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1" i="0" u="none" strike="noStrike" kern="1200" cap="none" spc="0" baseline="0">
                    <a:solidFill>
                      <a:srgbClr val="FF6600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Arial" pitchFamily="34"/>
                    <a:cs typeface="Arial" pitchFamily="34"/>
                  </a:rPr>
                  <a:t>VALORES SECUNDARIOS</a:t>
                </a:r>
              </a:p>
            </p:txBody>
          </p:sp>
          <p:sp>
            <p:nvSpPr>
              <p:cNvPr id="15" name="CuadroTexto 17">
                <a:extLst>
                  <a:ext uri="{FF2B5EF4-FFF2-40B4-BE49-F238E27FC236}">
                    <a16:creationId xmlns:a16="http://schemas.microsoft.com/office/drawing/2014/main" id="{D5A6BFE0-1752-4E45-8A5D-242E990FD84E}"/>
                  </a:ext>
                </a:extLst>
              </p:cNvPr>
              <p:cNvSpPr txBox="1"/>
              <p:nvPr/>
            </p:nvSpPr>
            <p:spPr>
              <a:xfrm>
                <a:off x="4975222" y="2555665"/>
                <a:ext cx="1913464" cy="73866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171450" marR="0" lvl="0" indent="-1714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Evidencial</a:t>
                </a:r>
              </a:p>
              <a:p>
                <a:pPr marL="171450" marR="0" lvl="0" indent="-1714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Informativo</a:t>
                </a:r>
              </a:p>
              <a:p>
                <a:pPr marL="171450" marR="0" lvl="0" indent="-1714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Testimonial</a:t>
                </a:r>
              </a:p>
            </p:txBody>
          </p:sp>
        </p:grpSp>
      </p:grpSp>
      <p:grpSp>
        <p:nvGrpSpPr>
          <p:cNvPr id="16" name="Grupo 52">
            <a:extLst>
              <a:ext uri="{FF2B5EF4-FFF2-40B4-BE49-F238E27FC236}">
                <a16:creationId xmlns:a16="http://schemas.microsoft.com/office/drawing/2014/main" id="{11D617E8-5200-4934-B5C4-13DEB5FDEC3F}"/>
              </a:ext>
            </a:extLst>
          </p:cNvPr>
          <p:cNvGrpSpPr/>
          <p:nvPr/>
        </p:nvGrpSpPr>
        <p:grpSpPr>
          <a:xfrm>
            <a:off x="2101848" y="3420532"/>
            <a:ext cx="4579663" cy="495193"/>
            <a:chOff x="2101848" y="3420532"/>
            <a:chExt cx="4579663" cy="495193"/>
          </a:xfrm>
        </p:grpSpPr>
        <p:grpSp>
          <p:nvGrpSpPr>
            <p:cNvPr id="17" name="Grupo 22">
              <a:extLst>
                <a:ext uri="{FF2B5EF4-FFF2-40B4-BE49-F238E27FC236}">
                  <a16:creationId xmlns:a16="http://schemas.microsoft.com/office/drawing/2014/main" id="{3D2823C9-C2D4-47AD-AE62-842ADF077723}"/>
                </a:ext>
              </a:extLst>
            </p:cNvPr>
            <p:cNvGrpSpPr/>
            <p:nvPr/>
          </p:nvGrpSpPr>
          <p:grpSpPr>
            <a:xfrm>
              <a:off x="2101848" y="3429000"/>
              <a:ext cx="956737" cy="282147"/>
              <a:chOff x="2101848" y="3429000"/>
              <a:chExt cx="956737" cy="282147"/>
            </a:xfrm>
          </p:grpSpPr>
          <p:sp>
            <p:nvSpPr>
              <p:cNvPr id="18" name="Rectángulo: esquinas redondeadas 20">
                <a:extLst>
                  <a:ext uri="{FF2B5EF4-FFF2-40B4-BE49-F238E27FC236}">
                    <a16:creationId xmlns:a16="http://schemas.microsoft.com/office/drawing/2014/main" id="{661108E6-2835-4A08-8741-99455781EB65}"/>
                  </a:ext>
                </a:extLst>
              </p:cNvPr>
              <p:cNvSpPr/>
              <p:nvPr/>
            </p:nvSpPr>
            <p:spPr>
              <a:xfrm>
                <a:off x="2101848" y="3429000"/>
                <a:ext cx="939802" cy="28214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108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C55A1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CuadroTexto 21">
                <a:extLst>
                  <a:ext uri="{FF2B5EF4-FFF2-40B4-BE49-F238E27FC236}">
                    <a16:creationId xmlns:a16="http://schemas.microsoft.com/office/drawing/2014/main" id="{3A9E7685-E74D-4CFE-BBA3-7DFFB1C6401B}"/>
                  </a:ext>
                </a:extLst>
              </p:cNvPr>
              <p:cNvSpPr txBox="1"/>
              <p:nvPr/>
            </p:nvSpPr>
            <p:spPr>
              <a:xfrm>
                <a:off x="2118783" y="3436644"/>
                <a:ext cx="939802" cy="26160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1" i="1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rPr>
                  <a:t>Fase activa</a:t>
                </a:r>
              </a:p>
            </p:txBody>
          </p:sp>
        </p:grpSp>
        <p:grpSp>
          <p:nvGrpSpPr>
            <p:cNvPr id="20" name="Grupo 26">
              <a:extLst>
                <a:ext uri="{FF2B5EF4-FFF2-40B4-BE49-F238E27FC236}">
                  <a16:creationId xmlns:a16="http://schemas.microsoft.com/office/drawing/2014/main" id="{EB5D70D5-EE17-4758-AAE1-7FC2BB1D9489}"/>
                </a:ext>
              </a:extLst>
            </p:cNvPr>
            <p:cNvGrpSpPr/>
            <p:nvPr/>
          </p:nvGrpSpPr>
          <p:grpSpPr>
            <a:xfrm>
              <a:off x="3311527" y="3420532"/>
              <a:ext cx="1210199" cy="282147"/>
              <a:chOff x="3311527" y="3420532"/>
              <a:chExt cx="1210199" cy="282147"/>
            </a:xfrm>
          </p:grpSpPr>
          <p:sp>
            <p:nvSpPr>
              <p:cNvPr id="21" name="Rectángulo: esquinas redondeadas 27">
                <a:extLst>
                  <a:ext uri="{FF2B5EF4-FFF2-40B4-BE49-F238E27FC236}">
                    <a16:creationId xmlns:a16="http://schemas.microsoft.com/office/drawing/2014/main" id="{00B52D94-2A04-4AF3-B8E2-6EE5235BA838}"/>
                  </a:ext>
                </a:extLst>
              </p:cNvPr>
              <p:cNvSpPr/>
              <p:nvPr/>
            </p:nvSpPr>
            <p:spPr>
              <a:xfrm>
                <a:off x="3369728" y="3420532"/>
                <a:ext cx="1115997" cy="28214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108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C55A1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CuadroTexto 28">
                <a:extLst>
                  <a:ext uri="{FF2B5EF4-FFF2-40B4-BE49-F238E27FC236}">
                    <a16:creationId xmlns:a16="http://schemas.microsoft.com/office/drawing/2014/main" id="{1EFDF245-077E-420C-9DE1-64AB0C46784E}"/>
                  </a:ext>
                </a:extLst>
              </p:cNvPr>
              <p:cNvSpPr txBox="1"/>
              <p:nvPr/>
            </p:nvSpPr>
            <p:spPr>
              <a:xfrm>
                <a:off x="3311527" y="3429246"/>
                <a:ext cx="1210199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1" i="1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rPr>
                  <a:t>Fase semiactiva</a:t>
                </a:r>
              </a:p>
            </p:txBody>
          </p:sp>
        </p:grpSp>
        <p:grpSp>
          <p:nvGrpSpPr>
            <p:cNvPr id="23" name="Grupo 29">
              <a:extLst>
                <a:ext uri="{FF2B5EF4-FFF2-40B4-BE49-F238E27FC236}">
                  <a16:creationId xmlns:a16="http://schemas.microsoft.com/office/drawing/2014/main" id="{30012B8F-DDD1-462C-A41F-91CC8E6305D5}"/>
                </a:ext>
              </a:extLst>
            </p:cNvPr>
            <p:cNvGrpSpPr/>
            <p:nvPr/>
          </p:nvGrpSpPr>
          <p:grpSpPr>
            <a:xfrm>
              <a:off x="5436382" y="3436644"/>
              <a:ext cx="1245129" cy="282147"/>
              <a:chOff x="5436382" y="3436644"/>
              <a:chExt cx="1245129" cy="282147"/>
            </a:xfrm>
          </p:grpSpPr>
          <p:sp>
            <p:nvSpPr>
              <p:cNvPr id="24" name="Rectángulo: esquinas redondeadas 30">
                <a:extLst>
                  <a:ext uri="{FF2B5EF4-FFF2-40B4-BE49-F238E27FC236}">
                    <a16:creationId xmlns:a16="http://schemas.microsoft.com/office/drawing/2014/main" id="{4C1C7268-C61F-41FD-94F6-0A83B3AC1E00}"/>
                  </a:ext>
                </a:extLst>
              </p:cNvPr>
              <p:cNvSpPr/>
              <p:nvPr/>
            </p:nvSpPr>
            <p:spPr>
              <a:xfrm>
                <a:off x="5436382" y="3436644"/>
                <a:ext cx="1115997" cy="28214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108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C55A1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CuadroTexto 31">
                <a:extLst>
                  <a:ext uri="{FF2B5EF4-FFF2-40B4-BE49-F238E27FC236}">
                    <a16:creationId xmlns:a16="http://schemas.microsoft.com/office/drawing/2014/main" id="{3A3B570D-354F-4B9F-AC96-3C4F208BAC10}"/>
                  </a:ext>
                </a:extLst>
              </p:cNvPr>
              <p:cNvSpPr txBox="1"/>
              <p:nvPr/>
            </p:nvSpPr>
            <p:spPr>
              <a:xfrm>
                <a:off x="5471312" y="3445358"/>
                <a:ext cx="1210199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050" b="1" i="1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rPr>
                  <a:t>Fase inactiva</a:t>
                </a:r>
              </a:p>
            </p:txBody>
          </p:sp>
        </p:grpSp>
        <p:grpSp>
          <p:nvGrpSpPr>
            <p:cNvPr id="26" name="Grupo 51">
              <a:extLst>
                <a:ext uri="{FF2B5EF4-FFF2-40B4-BE49-F238E27FC236}">
                  <a16:creationId xmlns:a16="http://schemas.microsoft.com/office/drawing/2014/main" id="{08C5C8E3-C9F2-412C-A744-98CEFD6708B8}"/>
                </a:ext>
              </a:extLst>
            </p:cNvPr>
            <p:cNvGrpSpPr/>
            <p:nvPr/>
          </p:nvGrpSpPr>
          <p:grpSpPr>
            <a:xfrm>
              <a:off x="2565404" y="3735726"/>
              <a:ext cx="1388525" cy="179999"/>
              <a:chOff x="2565404" y="3735726"/>
              <a:chExt cx="1388525" cy="179999"/>
            </a:xfrm>
          </p:grpSpPr>
          <p:cxnSp>
            <p:nvCxnSpPr>
              <p:cNvPr id="27" name="Conector recto 36">
                <a:extLst>
                  <a:ext uri="{FF2B5EF4-FFF2-40B4-BE49-F238E27FC236}">
                    <a16:creationId xmlns:a16="http://schemas.microsoft.com/office/drawing/2014/main" id="{BFE5C2C0-73E8-4BF8-98DF-D3B6A281B71C}"/>
                  </a:ext>
                </a:extLst>
              </p:cNvPr>
              <p:cNvCxnSpPr/>
              <p:nvPr/>
            </p:nvCxnSpPr>
            <p:spPr>
              <a:xfrm>
                <a:off x="2565404" y="3735726"/>
                <a:ext cx="0" cy="179999"/>
              </a:xfrm>
              <a:prstGeom prst="straightConnector1">
                <a:avLst/>
              </a:prstGeom>
              <a:noFill/>
              <a:ln w="19046" cap="flat">
                <a:solidFill>
                  <a:srgbClr val="ED7D31"/>
                </a:solidFill>
                <a:prstDash val="solid"/>
                <a:miter/>
              </a:ln>
            </p:spPr>
          </p:cxnSp>
          <p:cxnSp>
            <p:nvCxnSpPr>
              <p:cNvPr id="28" name="Conector recto 48">
                <a:extLst>
                  <a:ext uri="{FF2B5EF4-FFF2-40B4-BE49-F238E27FC236}">
                    <a16:creationId xmlns:a16="http://schemas.microsoft.com/office/drawing/2014/main" id="{E3922DCB-468D-432D-92BC-68B2B6D463D8}"/>
                  </a:ext>
                </a:extLst>
              </p:cNvPr>
              <p:cNvCxnSpPr/>
              <p:nvPr/>
            </p:nvCxnSpPr>
            <p:spPr>
              <a:xfrm>
                <a:off x="2565404" y="3915725"/>
                <a:ext cx="1388525" cy="0"/>
              </a:xfrm>
              <a:prstGeom prst="straightConnector1">
                <a:avLst/>
              </a:prstGeom>
              <a:noFill/>
              <a:ln w="19046" cap="flat">
                <a:solidFill>
                  <a:srgbClr val="ED7D31"/>
                </a:solidFill>
                <a:prstDash val="solid"/>
                <a:miter/>
              </a:ln>
            </p:spPr>
          </p:cxnSp>
          <p:cxnSp>
            <p:nvCxnSpPr>
              <p:cNvPr id="29" name="Conector recto de flecha 50">
                <a:extLst>
                  <a:ext uri="{FF2B5EF4-FFF2-40B4-BE49-F238E27FC236}">
                    <a16:creationId xmlns:a16="http://schemas.microsoft.com/office/drawing/2014/main" id="{463E24AC-8BD7-4CF8-8C6A-FBE9C3A1A63C}"/>
                  </a:ext>
                </a:extLst>
              </p:cNvPr>
              <p:cNvCxnSpPr/>
              <p:nvPr/>
            </p:nvCxnSpPr>
            <p:spPr>
              <a:xfrm flipV="1">
                <a:off x="3953929" y="3735726"/>
                <a:ext cx="0" cy="179999"/>
              </a:xfrm>
              <a:prstGeom prst="straightConnector1">
                <a:avLst/>
              </a:prstGeom>
              <a:noFill/>
              <a:ln w="19046" cap="flat">
                <a:solidFill>
                  <a:srgbClr val="ED7D31"/>
                </a:solidFill>
                <a:prstDash val="solid"/>
                <a:miter/>
                <a:tailEnd type="arrow"/>
              </a:ln>
            </p:spPr>
          </p:cxnSp>
        </p:grpSp>
        <p:grpSp>
          <p:nvGrpSpPr>
            <p:cNvPr id="30" name="Grupo 57">
              <a:extLst>
                <a:ext uri="{FF2B5EF4-FFF2-40B4-BE49-F238E27FC236}">
                  <a16:creationId xmlns:a16="http://schemas.microsoft.com/office/drawing/2014/main" id="{8927BC52-52DD-4434-8B18-9CD025414748}"/>
                </a:ext>
              </a:extLst>
            </p:cNvPr>
            <p:cNvGrpSpPr/>
            <p:nvPr/>
          </p:nvGrpSpPr>
          <p:grpSpPr>
            <a:xfrm>
              <a:off x="4277261" y="3734345"/>
              <a:ext cx="1740954" cy="180000"/>
              <a:chOff x="4277261" y="3734345"/>
              <a:chExt cx="1740954" cy="180000"/>
            </a:xfrm>
          </p:grpSpPr>
          <p:cxnSp>
            <p:nvCxnSpPr>
              <p:cNvPr id="31" name="Conector recto 58">
                <a:extLst>
                  <a:ext uri="{FF2B5EF4-FFF2-40B4-BE49-F238E27FC236}">
                    <a16:creationId xmlns:a16="http://schemas.microsoft.com/office/drawing/2014/main" id="{5FEEF658-266D-49CE-BE26-9B2C5FF25B0A}"/>
                  </a:ext>
                </a:extLst>
              </p:cNvPr>
              <p:cNvCxnSpPr/>
              <p:nvPr/>
            </p:nvCxnSpPr>
            <p:spPr>
              <a:xfrm>
                <a:off x="4277261" y="3734345"/>
                <a:ext cx="0" cy="180000"/>
              </a:xfrm>
              <a:prstGeom prst="straightConnector1">
                <a:avLst/>
              </a:prstGeom>
              <a:noFill/>
              <a:ln w="19046" cap="flat">
                <a:solidFill>
                  <a:srgbClr val="ED7D31"/>
                </a:solidFill>
                <a:prstDash val="solid"/>
                <a:miter/>
              </a:ln>
            </p:spPr>
          </p:cxnSp>
          <p:cxnSp>
            <p:nvCxnSpPr>
              <p:cNvPr id="32" name="Conector recto 59">
                <a:extLst>
                  <a:ext uri="{FF2B5EF4-FFF2-40B4-BE49-F238E27FC236}">
                    <a16:creationId xmlns:a16="http://schemas.microsoft.com/office/drawing/2014/main" id="{8ABE04F7-81BD-4E3D-99DD-DE36362DEBF9}"/>
                  </a:ext>
                </a:extLst>
              </p:cNvPr>
              <p:cNvCxnSpPr/>
              <p:nvPr/>
            </p:nvCxnSpPr>
            <p:spPr>
              <a:xfrm>
                <a:off x="4277261" y="3914345"/>
                <a:ext cx="1740954" cy="0"/>
              </a:xfrm>
              <a:prstGeom prst="straightConnector1">
                <a:avLst/>
              </a:prstGeom>
              <a:noFill/>
              <a:ln w="19046" cap="flat">
                <a:solidFill>
                  <a:srgbClr val="ED7D31"/>
                </a:solidFill>
                <a:prstDash val="solid"/>
                <a:miter/>
              </a:ln>
            </p:spPr>
          </p:cxnSp>
          <p:cxnSp>
            <p:nvCxnSpPr>
              <p:cNvPr id="33" name="Conector recto de flecha 60">
                <a:extLst>
                  <a:ext uri="{FF2B5EF4-FFF2-40B4-BE49-F238E27FC236}">
                    <a16:creationId xmlns:a16="http://schemas.microsoft.com/office/drawing/2014/main" id="{575793DE-DD32-441D-A77F-4AFC9596FA27}"/>
                  </a:ext>
                </a:extLst>
              </p:cNvPr>
              <p:cNvCxnSpPr/>
              <p:nvPr/>
            </p:nvCxnSpPr>
            <p:spPr>
              <a:xfrm flipV="1">
                <a:off x="6018215" y="3734345"/>
                <a:ext cx="0" cy="180000"/>
              </a:xfrm>
              <a:prstGeom prst="straightConnector1">
                <a:avLst/>
              </a:prstGeom>
              <a:noFill/>
              <a:ln w="19046" cap="flat">
                <a:solidFill>
                  <a:srgbClr val="ED7D31"/>
                </a:solidFill>
                <a:prstDash val="solid"/>
                <a:miter/>
                <a:tailEnd type="arrow"/>
              </a:ln>
            </p:spPr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8A92FF4-B50D-47D0-B824-2317F5F3E9D7}"/>
              </a:ext>
            </a:extLst>
          </p:cNvPr>
          <p:cNvSpPr txBox="1"/>
          <p:nvPr/>
        </p:nvSpPr>
        <p:spPr>
          <a:xfrm>
            <a:off x="536990" y="3716469"/>
            <a:ext cx="8036625" cy="2707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Valor </a:t>
            </a:r>
            <a:r>
              <a:rPr lang="es-MX" sz="20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legal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Es el que tienen los expedientes que </a:t>
            </a:r>
            <a:r>
              <a:rPr lang="es-MX" sz="20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acreditan derechos y obligaciones </a:t>
            </a:r>
            <a:r>
              <a:rPr lang="es-MX" sz="20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del sujeto obligado o de cualquier persona física o moral con la que se entable alguna relación jurídica.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Su 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plazo de conservación es de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10 años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.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Se conservan archivo de trámite durante la vigencia o desahogo.</a:t>
            </a:r>
            <a:endParaRPr lang="es-MX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ECE432D-E64F-42A6-B329-26F6383B38FD}"/>
              </a:ext>
            </a:extLst>
          </p:cNvPr>
          <p:cNvSpPr txBox="1"/>
          <p:nvPr/>
        </p:nvSpPr>
        <p:spPr>
          <a:xfrm>
            <a:off x="536990" y="1651854"/>
            <a:ext cx="8036625" cy="1632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Valor administrativo: 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Es el que tienen los expedientes en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relación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con su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origen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y con la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gestión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 de los asuntos de </a:t>
            </a:r>
            <a:r>
              <a:rPr lang="es-MX" sz="20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las 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áreas que sirve como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soporte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de sus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actividades derivadas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de sus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atribuciones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.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Su tiempo de guarda no será mayor a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7 años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A6FACED-F229-427F-B69B-526518780F58}"/>
              </a:ext>
            </a:extLst>
          </p:cNvPr>
          <p:cNvGrpSpPr/>
          <p:nvPr/>
        </p:nvGrpSpPr>
        <p:grpSpPr>
          <a:xfrm>
            <a:off x="0" y="763716"/>
            <a:ext cx="9144000" cy="523219"/>
            <a:chOff x="0" y="763716"/>
            <a:chExt cx="9144000" cy="523219"/>
          </a:xfrm>
        </p:grpSpPr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C7B72BB0-AA20-48E0-B5B8-42F5FE1CC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336FD27-9C86-49AC-BB8A-32084D4A5426}"/>
                </a:ext>
              </a:extLst>
            </p:cNvPr>
            <p:cNvSpPr txBox="1"/>
            <p:nvPr/>
          </p:nvSpPr>
          <p:spPr>
            <a:xfrm>
              <a:off x="402171" y="763716"/>
              <a:ext cx="833966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VALOR DOCUMENTAL</a:t>
              </a:r>
              <a:endParaRPr lang="es-MX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2298CA7-F11D-4C1F-BFC2-203B945356CF}"/>
              </a:ext>
            </a:extLst>
          </p:cNvPr>
          <p:cNvSpPr txBox="1"/>
          <p:nvPr/>
        </p:nvSpPr>
        <p:spPr>
          <a:xfrm>
            <a:off x="903783" y="1754706"/>
            <a:ext cx="7859213" cy="30120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V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alor fiscal y/o contable: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Es el que tienen los expediente por su calidad comprobatoria o justificativ</a:t>
            </a:r>
            <a:r>
              <a:rPr lang="es-MX" sz="20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a del origen, uso y destino de los recursos financieros, o bien que da soporte a los trámites fiscales o registros contables. 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Su conservación será de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5 años 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como </a:t>
            </a:r>
            <a:r>
              <a:rPr lang="es-MX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mínimo</a:t>
            </a: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.</a:t>
            </a: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109728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Las cuentas por liquidar sin analizar en su totalidad se conservarán por 12 años en trámite.   </a:t>
            </a:r>
          </a:p>
          <a:p>
            <a:pPr marL="109728" marR="0" lvl="0" indent="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109728" marR="0" lvl="0" indent="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BEF95AB-CD35-496D-B4FC-6C35841A9540}"/>
              </a:ext>
            </a:extLst>
          </p:cNvPr>
          <p:cNvGrpSpPr/>
          <p:nvPr/>
        </p:nvGrpSpPr>
        <p:grpSpPr>
          <a:xfrm>
            <a:off x="0" y="763716"/>
            <a:ext cx="9144000" cy="523219"/>
            <a:chOff x="0" y="763716"/>
            <a:chExt cx="9144000" cy="523219"/>
          </a:xfrm>
        </p:grpSpPr>
        <p:pic>
          <p:nvPicPr>
            <p:cNvPr id="4" name="Imagen 2">
              <a:extLst>
                <a:ext uri="{FF2B5EF4-FFF2-40B4-BE49-F238E27FC236}">
                  <a16:creationId xmlns:a16="http://schemas.microsoft.com/office/drawing/2014/main" id="{56D3CD97-95DC-4BDD-8E05-B34DA3BCA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DBA7A4D-0B89-4943-BB9E-91DD031F812C}"/>
                </a:ext>
              </a:extLst>
            </p:cNvPr>
            <p:cNvSpPr txBox="1"/>
            <p:nvPr/>
          </p:nvSpPr>
          <p:spPr>
            <a:xfrm>
              <a:off x="402171" y="763716"/>
              <a:ext cx="833966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1" i="0" u="none" strike="noStrike" kern="1200" cap="none" spc="0" baseline="0">
                  <a:solidFill>
                    <a:srgbClr val="000000"/>
                  </a:solidFill>
                  <a:uFillTx/>
                  <a:latin typeface="Gotham Medium" pitchFamily="50"/>
                  <a:ea typeface=""/>
                  <a:cs typeface=""/>
                </a:rPr>
                <a:t>VALOR DOCUMENTAL</a:t>
              </a:r>
              <a:endParaRPr lang="es-MX" sz="2800" b="1" i="0" u="none" strike="noStrike" kern="1200" cap="none" spc="0" baseline="0">
                <a:solidFill>
                  <a:srgbClr val="000000"/>
                </a:solidFill>
                <a:uFillTx/>
                <a:latin typeface="Gotham Medium" pitchFamily="50"/>
                <a:ea typeface=""/>
                <a:cs typeface="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>
            <a:extLst>
              <a:ext uri="{FF2B5EF4-FFF2-40B4-BE49-F238E27FC236}">
                <a16:creationId xmlns:a16="http://schemas.microsoft.com/office/drawing/2014/main" id="{6D9AC777-EA82-4A69-9E67-A3DE758CB4E7}"/>
              </a:ext>
            </a:extLst>
          </p:cNvPr>
          <p:cNvGrpSpPr/>
          <p:nvPr/>
        </p:nvGrpSpPr>
        <p:grpSpPr>
          <a:xfrm>
            <a:off x="0" y="732233"/>
            <a:ext cx="9144000" cy="646334"/>
            <a:chOff x="0" y="732233"/>
            <a:chExt cx="9144000" cy="64633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50D3586-697A-4051-B1BF-DE0AFAEA9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EFDC7BB5-B003-4616-92D4-FFEABB8E2EF3}"/>
                </a:ext>
              </a:extLst>
            </p:cNvPr>
            <p:cNvSpPr txBox="1"/>
            <p:nvPr/>
          </p:nvSpPr>
          <p:spPr>
            <a:xfrm>
              <a:off x="211665" y="732233"/>
              <a:ext cx="872066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PROCEDIMIENTO PARA LA ELIMINACIÓN DE DOCUMENTOS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DE COMPROBACIÓN ADMINISTRATIVA Y DE APOYO INFORMATIVO</a:t>
              </a:r>
            </a:p>
          </p:txBody>
        </p:sp>
      </p:grpSp>
      <p:sp>
        <p:nvSpPr>
          <p:cNvPr id="5" name="CuadroTexto 16">
            <a:extLst>
              <a:ext uri="{FF2B5EF4-FFF2-40B4-BE49-F238E27FC236}">
                <a16:creationId xmlns:a16="http://schemas.microsoft.com/office/drawing/2014/main" id="{754563CB-281C-4E31-82C1-0CC1E16ABB8D}"/>
              </a:ext>
            </a:extLst>
          </p:cNvPr>
          <p:cNvSpPr txBox="1"/>
          <p:nvPr/>
        </p:nvSpPr>
        <p:spPr>
          <a:xfrm>
            <a:off x="511935" y="1656764"/>
            <a:ext cx="2243663" cy="1600437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Identificar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la documentaci</a:t>
            </a:r>
            <a:r>
              <a:rPr lang="es-MX" sz="1400" b="0" i="0" u="none" strike="noStrike" kern="0" cap="none" spc="0" baseline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0" i="0" u="none" strike="noStrike" kern="0" cap="none" spc="0" baseline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administrativa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id="{3EB7E462-4F5F-403E-9D7F-B07F0D4BDEE4}"/>
              </a:ext>
            </a:extLst>
          </p:cNvPr>
          <p:cNvSpPr txBox="1"/>
          <p:nvPr/>
        </p:nvSpPr>
        <p:spPr>
          <a:xfrm>
            <a:off x="3344335" y="1656764"/>
            <a:ext cx="2243663" cy="1384995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Elaborar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la relación en el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formato*</a:t>
            </a:r>
            <a:r>
              <a:rPr lang="es-MX" sz="1400" dirty="0">
                <a:solidFill>
                  <a:srgbClr val="F2F2F2"/>
                </a:solidFill>
                <a:latin typeface="Arial" pitchFamily="34"/>
                <a:cs typeface="Arial" pitchFamily="34"/>
              </a:rPr>
              <a:t> 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en el que se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describe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la cantidad de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cajas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, la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documentación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que contiene cada una, el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tipo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de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documento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7" name="CuadroTexto 16">
            <a:extLst>
              <a:ext uri="{FF2B5EF4-FFF2-40B4-BE49-F238E27FC236}">
                <a16:creationId xmlns:a16="http://schemas.microsoft.com/office/drawing/2014/main" id="{CC12DBBE-6F33-4A2A-9D74-746153E9EC6D}"/>
              </a:ext>
            </a:extLst>
          </p:cNvPr>
          <p:cNvSpPr txBox="1"/>
          <p:nvPr/>
        </p:nvSpPr>
        <p:spPr>
          <a:xfrm>
            <a:off x="6176744" y="1656764"/>
            <a:ext cx="2243663" cy="1600437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Gestionar 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autorización con el titular de la unidad productora de la documentación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CuadroTexto 16">
            <a:extLst>
              <a:ext uri="{FF2B5EF4-FFF2-40B4-BE49-F238E27FC236}">
                <a16:creationId xmlns:a16="http://schemas.microsoft.com/office/drawing/2014/main" id="{B34F13BA-0031-434C-A947-B38A1C0FC99D}"/>
              </a:ext>
            </a:extLst>
          </p:cNvPr>
          <p:cNvSpPr txBox="1"/>
          <p:nvPr/>
        </p:nvSpPr>
        <p:spPr>
          <a:xfrm>
            <a:off x="511935" y="3690609"/>
            <a:ext cx="2243663" cy="1600437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0" cap="none" spc="0" baseline="0" dirty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Entrega</a:t>
            </a:r>
            <a:r>
              <a:rPr lang="es-MX" sz="1400" b="0" i="0" u="none" strike="noStrike" kern="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RAT el formato* debidamente firmado al titular, r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evisa la propuesta</a:t>
            </a:r>
            <a:endParaRPr lang="es-MX" sz="1400" b="0" i="0" u="none" strike="noStrike" kern="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E0D8FD44-577C-42A7-93A2-A98467C22E4C}"/>
              </a:ext>
            </a:extLst>
          </p:cNvPr>
          <p:cNvSpPr txBox="1"/>
          <p:nvPr/>
        </p:nvSpPr>
        <p:spPr>
          <a:xfrm>
            <a:off x="3344335" y="3690609"/>
            <a:ext cx="2243663" cy="1600437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0" i="0" u="none" strike="noStrike" kern="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El titular del área generadora de los documentos </a:t>
            </a:r>
            <a:r>
              <a:rPr lang="es-MX" sz="1400" b="1" i="0" u="none" strike="noStrike" kern="0" cap="none" spc="0" baseline="0" dirty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a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utoriza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la </a:t>
            </a:r>
            <a:r>
              <a:rPr lang="es-MX" sz="1400" b="0" i="0" u="none" strike="noStrike" kern="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desincorporación firmando el formato</a:t>
            </a: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10" name="Conector: angular 20">
            <a:extLst>
              <a:ext uri="{FF2B5EF4-FFF2-40B4-BE49-F238E27FC236}">
                <a16:creationId xmlns:a16="http://schemas.microsoft.com/office/drawing/2014/main" id="{5FDE3385-4D98-4BCA-848C-C1195C70457E}"/>
              </a:ext>
            </a:extLst>
          </p:cNvPr>
          <p:cNvCxnSpPr/>
          <p:nvPr/>
        </p:nvCxnSpPr>
        <p:spPr>
          <a:xfrm rot="5400013">
            <a:off x="4964788" y="-102677"/>
            <a:ext cx="324000" cy="7019985"/>
          </a:xfrm>
          <a:prstGeom prst="bentConnector3">
            <a:avLst/>
          </a:prstGeom>
          <a:noFill/>
          <a:ln w="19046" cap="flat">
            <a:solidFill>
              <a:srgbClr val="660066"/>
            </a:solidFill>
            <a:prstDash val="solid"/>
            <a:miter/>
          </a:ln>
        </p:spPr>
      </p:cxnSp>
      <p:cxnSp>
        <p:nvCxnSpPr>
          <p:cNvPr id="11" name="Conector recto de flecha 22">
            <a:extLst>
              <a:ext uri="{FF2B5EF4-FFF2-40B4-BE49-F238E27FC236}">
                <a16:creationId xmlns:a16="http://schemas.microsoft.com/office/drawing/2014/main" id="{BFEB5A77-E1A5-48EC-B596-8786F3058743}"/>
              </a:ext>
            </a:extLst>
          </p:cNvPr>
          <p:cNvCxnSpPr/>
          <p:nvPr/>
        </p:nvCxnSpPr>
        <p:spPr>
          <a:xfrm>
            <a:off x="1616832" y="3400589"/>
            <a:ext cx="0" cy="252978"/>
          </a:xfrm>
          <a:prstGeom prst="straightConnector1">
            <a:avLst/>
          </a:prstGeom>
          <a:noFill/>
          <a:ln w="19046" cap="flat">
            <a:solidFill>
              <a:srgbClr val="660066"/>
            </a:solidFill>
            <a:prstDash val="solid"/>
            <a:miter/>
            <a:tailEnd type="arrow"/>
          </a:ln>
        </p:spPr>
      </p:cxnSp>
      <p:cxnSp>
        <p:nvCxnSpPr>
          <p:cNvPr id="12" name="Conector recto de flecha 24">
            <a:extLst>
              <a:ext uri="{FF2B5EF4-FFF2-40B4-BE49-F238E27FC236}">
                <a16:creationId xmlns:a16="http://schemas.microsoft.com/office/drawing/2014/main" id="{2D00536A-0F4C-4ED3-B51A-BFECB5525926}"/>
              </a:ext>
            </a:extLst>
          </p:cNvPr>
          <p:cNvCxnSpPr/>
          <p:nvPr/>
        </p:nvCxnSpPr>
        <p:spPr>
          <a:xfrm>
            <a:off x="2814870" y="2349258"/>
            <a:ext cx="453268" cy="0"/>
          </a:xfrm>
          <a:prstGeom prst="straightConnector1">
            <a:avLst/>
          </a:prstGeom>
          <a:noFill/>
          <a:ln w="19046" cap="flat">
            <a:solidFill>
              <a:srgbClr val="660066"/>
            </a:solidFill>
            <a:prstDash val="solid"/>
            <a:miter/>
            <a:tailEnd type="arrow"/>
          </a:ln>
        </p:spPr>
      </p:cxnSp>
      <p:cxnSp>
        <p:nvCxnSpPr>
          <p:cNvPr id="13" name="Conector recto de flecha 25">
            <a:extLst>
              <a:ext uri="{FF2B5EF4-FFF2-40B4-BE49-F238E27FC236}">
                <a16:creationId xmlns:a16="http://schemas.microsoft.com/office/drawing/2014/main" id="{F8ECFD08-7718-462F-92CE-8A6C97C3852F}"/>
              </a:ext>
            </a:extLst>
          </p:cNvPr>
          <p:cNvCxnSpPr/>
          <p:nvPr/>
        </p:nvCxnSpPr>
        <p:spPr>
          <a:xfrm>
            <a:off x="5655737" y="2349258"/>
            <a:ext cx="453268" cy="0"/>
          </a:xfrm>
          <a:prstGeom prst="straightConnector1">
            <a:avLst/>
          </a:prstGeom>
          <a:noFill/>
          <a:ln w="19046" cap="flat">
            <a:solidFill>
              <a:srgbClr val="660066"/>
            </a:solidFill>
            <a:prstDash val="solid"/>
            <a:miter/>
            <a:tailEnd type="arrow"/>
          </a:ln>
        </p:spPr>
      </p:cxnSp>
      <p:cxnSp>
        <p:nvCxnSpPr>
          <p:cNvPr id="14" name="Conector recto de flecha 26">
            <a:extLst>
              <a:ext uri="{FF2B5EF4-FFF2-40B4-BE49-F238E27FC236}">
                <a16:creationId xmlns:a16="http://schemas.microsoft.com/office/drawing/2014/main" id="{447BF968-F0DC-4E6C-8B71-FD12E89F54FD}"/>
              </a:ext>
            </a:extLst>
          </p:cNvPr>
          <p:cNvCxnSpPr/>
          <p:nvPr/>
        </p:nvCxnSpPr>
        <p:spPr>
          <a:xfrm flipV="1">
            <a:off x="2823328" y="4383103"/>
            <a:ext cx="453278" cy="9"/>
          </a:xfrm>
          <a:prstGeom prst="straightConnector1">
            <a:avLst/>
          </a:prstGeom>
          <a:noFill/>
          <a:ln w="19046" cap="flat">
            <a:solidFill>
              <a:srgbClr val="660066"/>
            </a:solidFill>
            <a:prstDash val="solid"/>
            <a:miter/>
            <a:tailEnd type="arrow"/>
          </a:ln>
        </p:spPr>
      </p:cxnSp>
      <p:cxnSp>
        <p:nvCxnSpPr>
          <p:cNvPr id="15" name="Conector recto de flecha 27">
            <a:extLst>
              <a:ext uri="{FF2B5EF4-FFF2-40B4-BE49-F238E27FC236}">
                <a16:creationId xmlns:a16="http://schemas.microsoft.com/office/drawing/2014/main" id="{27446D6F-3AC0-4EB0-8917-DB7E353BE3D0}"/>
              </a:ext>
            </a:extLst>
          </p:cNvPr>
          <p:cNvCxnSpPr/>
          <p:nvPr/>
        </p:nvCxnSpPr>
        <p:spPr>
          <a:xfrm flipV="1">
            <a:off x="5655737" y="4383103"/>
            <a:ext cx="453268" cy="9"/>
          </a:xfrm>
          <a:prstGeom prst="straightConnector1">
            <a:avLst/>
          </a:prstGeom>
          <a:noFill/>
          <a:ln w="19046" cap="flat">
            <a:solidFill>
              <a:srgbClr val="660066"/>
            </a:solidFill>
            <a:prstDash val="solid"/>
            <a:miter/>
            <a:tailEnd type="arrow"/>
          </a:ln>
        </p:spPr>
      </p:cxnSp>
      <p:cxnSp>
        <p:nvCxnSpPr>
          <p:cNvPr id="16" name="Conector recto 17">
            <a:extLst>
              <a:ext uri="{FF2B5EF4-FFF2-40B4-BE49-F238E27FC236}">
                <a16:creationId xmlns:a16="http://schemas.microsoft.com/office/drawing/2014/main" id="{C9D0B0B8-FD3A-4B26-A0EB-62D45D5C2C2E}"/>
              </a:ext>
            </a:extLst>
          </p:cNvPr>
          <p:cNvCxnSpPr>
            <a:stCxn id="7" idx="3"/>
          </p:cNvCxnSpPr>
          <p:nvPr/>
        </p:nvCxnSpPr>
        <p:spPr>
          <a:xfrm>
            <a:off x="8420407" y="2456983"/>
            <a:ext cx="226525" cy="0"/>
          </a:xfrm>
          <a:prstGeom prst="straightConnector1">
            <a:avLst/>
          </a:prstGeom>
          <a:noFill/>
          <a:ln w="12701" cap="flat">
            <a:solidFill>
              <a:srgbClr val="660066"/>
            </a:solidFill>
            <a:prstDash val="solid"/>
            <a:miter/>
          </a:ln>
        </p:spPr>
      </p:cxnSp>
      <p:cxnSp>
        <p:nvCxnSpPr>
          <p:cNvPr id="17" name="Conector recto 19">
            <a:extLst>
              <a:ext uri="{FF2B5EF4-FFF2-40B4-BE49-F238E27FC236}">
                <a16:creationId xmlns:a16="http://schemas.microsoft.com/office/drawing/2014/main" id="{F1C206C3-DE92-43A2-B368-17A40366DFE6}"/>
              </a:ext>
            </a:extLst>
          </p:cNvPr>
          <p:cNvCxnSpPr/>
          <p:nvPr/>
        </p:nvCxnSpPr>
        <p:spPr>
          <a:xfrm>
            <a:off x="8646932" y="2456983"/>
            <a:ext cx="0" cy="791999"/>
          </a:xfrm>
          <a:prstGeom prst="straightConnector1">
            <a:avLst/>
          </a:prstGeom>
          <a:noFill/>
          <a:ln w="12701" cap="flat">
            <a:solidFill>
              <a:srgbClr val="660066"/>
            </a:solidFill>
            <a:prstDash val="solid"/>
            <a:miter/>
          </a:ln>
        </p:spPr>
      </p:cxnSp>
      <p:sp>
        <p:nvSpPr>
          <p:cNvPr id="18" name="CuadroTexto 20">
            <a:extLst>
              <a:ext uri="{FF2B5EF4-FFF2-40B4-BE49-F238E27FC236}">
                <a16:creationId xmlns:a16="http://schemas.microsoft.com/office/drawing/2014/main" id="{8C1BAFB4-F781-4ED3-8D20-A5F04CF313F8}"/>
              </a:ext>
            </a:extLst>
          </p:cNvPr>
          <p:cNvSpPr txBox="1"/>
          <p:nvPr/>
        </p:nvSpPr>
        <p:spPr>
          <a:xfrm>
            <a:off x="511935" y="6075465"/>
            <a:ext cx="591426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*Formato de desincorporación documental </a:t>
            </a:r>
          </a:p>
        </p:txBody>
      </p:sp>
      <p:sp>
        <p:nvSpPr>
          <p:cNvPr id="19" name="CuadroTexto 16">
            <a:extLst>
              <a:ext uri="{FF2B5EF4-FFF2-40B4-BE49-F238E27FC236}">
                <a16:creationId xmlns:a16="http://schemas.microsoft.com/office/drawing/2014/main" id="{2A7CD84E-F019-46EE-AA46-9BDC40AF687B}"/>
              </a:ext>
            </a:extLst>
          </p:cNvPr>
          <p:cNvSpPr txBox="1"/>
          <p:nvPr/>
        </p:nvSpPr>
        <p:spPr>
          <a:xfrm>
            <a:off x="6202146" y="3669880"/>
            <a:ext cx="2243663" cy="1600437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Entrega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itchFamily="34"/>
                <a:cs typeface="Arial" pitchFamily="34"/>
              </a:rPr>
              <a:t> al área coordinadora de archivos el formato* debidamente firmado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CA112C58-D591-4FF7-9B3C-C950A68CCEDE}"/>
              </a:ext>
            </a:extLst>
          </p:cNvPr>
          <p:cNvSpPr txBox="1"/>
          <p:nvPr/>
        </p:nvSpPr>
        <p:spPr>
          <a:xfrm>
            <a:off x="1882804" y="658761"/>
            <a:ext cx="5378391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>
                <a:solidFill>
                  <a:srgbClr val="FFFFFF"/>
                </a:solidFill>
                <a:uFillTx/>
                <a:latin typeface="Gotham Medium" pitchFamily="50"/>
                <a:ea typeface=""/>
                <a:cs typeface=""/>
              </a:rPr>
              <a:t>Instrumentos de consulta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>
                <a:solidFill>
                  <a:srgbClr val="FFFFFF"/>
                </a:solidFill>
                <a:uFillTx/>
                <a:latin typeface="Gotham Medium" pitchFamily="50"/>
                <a:ea typeface=""/>
                <a:cs typeface=""/>
              </a:rPr>
              <a:t>Y control archivísticos</a:t>
            </a:r>
            <a:endParaRPr lang="es-MX" sz="2800" b="0" i="0" u="none" strike="noStrike" kern="1200" cap="none" spc="0" baseline="0">
              <a:solidFill>
                <a:srgbClr val="FFFFFF"/>
              </a:solidFill>
              <a:uFillTx/>
              <a:latin typeface="Gotham Medium" pitchFamily="50"/>
              <a:ea typeface=""/>
              <a:cs typeface=""/>
            </a:endParaRPr>
          </a:p>
        </p:txBody>
      </p:sp>
      <p:sp>
        <p:nvSpPr>
          <p:cNvPr id="3" name="1 Marcador de contenido">
            <a:extLst>
              <a:ext uri="{FF2B5EF4-FFF2-40B4-BE49-F238E27FC236}">
                <a16:creationId xmlns:a16="http://schemas.microsoft.com/office/drawing/2014/main" id="{D386A8EC-2C91-421F-A160-0D18700AD436}"/>
              </a:ext>
            </a:extLst>
          </p:cNvPr>
          <p:cNvSpPr txBox="1"/>
          <p:nvPr/>
        </p:nvSpPr>
        <p:spPr>
          <a:xfrm>
            <a:off x="672916" y="1427981"/>
            <a:ext cx="7798158" cy="40883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El Cuadro General de Clasificación Archivística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El Catálogo de Disposición Documental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Los Inventarios Documentales:</a:t>
            </a:r>
          </a:p>
          <a:p>
            <a:pPr marL="109728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    a. General,</a:t>
            </a:r>
          </a:p>
          <a:p>
            <a:pPr marL="109728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    b. De transferencia,</a:t>
            </a:r>
          </a:p>
          <a:p>
            <a:pPr marL="109728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    c. De baja, y</a:t>
            </a:r>
          </a:p>
          <a:p>
            <a:pPr marL="109728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Guía de Archivo documental.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grpSp>
        <p:nvGrpSpPr>
          <p:cNvPr id="4" name="Grupo 4">
            <a:extLst>
              <a:ext uri="{FF2B5EF4-FFF2-40B4-BE49-F238E27FC236}">
                <a16:creationId xmlns:a16="http://schemas.microsoft.com/office/drawing/2014/main" id="{1847B0AE-7A3E-4007-91FC-A2B6A90D393B}"/>
              </a:ext>
            </a:extLst>
          </p:cNvPr>
          <p:cNvGrpSpPr/>
          <p:nvPr/>
        </p:nvGrpSpPr>
        <p:grpSpPr>
          <a:xfrm>
            <a:off x="0" y="811840"/>
            <a:ext cx="9144000" cy="463070"/>
            <a:chOff x="0" y="811840"/>
            <a:chExt cx="9144000" cy="463070"/>
          </a:xfrm>
        </p:grpSpPr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F5FEA319-E7B5-4DE0-9D75-7D63248B7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1840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C6F6F69D-E93D-4973-B347-6A0723FD45D5}"/>
                </a:ext>
              </a:extLst>
            </p:cNvPr>
            <p:cNvSpPr txBox="1"/>
            <p:nvPr/>
          </p:nvSpPr>
          <p:spPr>
            <a:xfrm>
              <a:off x="211665" y="850712"/>
              <a:ext cx="872066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INSTRUMENTOS DE CONTROL Y CONSULTA ARCHIVÍSTICOS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10D255E6-91B5-472B-8749-B2978B997E19}"/>
              </a:ext>
            </a:extLst>
          </p:cNvPr>
          <p:cNvSpPr txBox="1"/>
          <p:nvPr/>
        </p:nvSpPr>
        <p:spPr>
          <a:xfrm>
            <a:off x="1233589" y="912461"/>
            <a:ext cx="667682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>
                <a:solidFill>
                  <a:srgbClr val="FFFFFF"/>
                </a:solidFill>
                <a:uFillTx/>
                <a:latin typeface="Gotham Medium" pitchFamily="50"/>
                <a:ea typeface=""/>
                <a:cs typeface=""/>
              </a:rPr>
              <a:t>La ficha técnica de valoración</a:t>
            </a:r>
            <a:endParaRPr lang="es-MX" sz="2800" b="0" i="0" u="none" strike="noStrike" kern="1200" cap="none" spc="0" baseline="0">
              <a:solidFill>
                <a:srgbClr val="FFFFFF"/>
              </a:solidFill>
              <a:uFillTx/>
              <a:latin typeface="Gotham Medium" pitchFamily="50"/>
              <a:ea typeface=""/>
              <a:cs typeface=""/>
            </a:endParaRPr>
          </a:p>
        </p:txBody>
      </p:sp>
      <p:sp>
        <p:nvSpPr>
          <p:cNvPr id="3" name="Rectángulo 5">
            <a:extLst>
              <a:ext uri="{FF2B5EF4-FFF2-40B4-BE49-F238E27FC236}">
                <a16:creationId xmlns:a16="http://schemas.microsoft.com/office/drawing/2014/main" id="{27920D59-AF34-4A59-B0FB-66AD825E33AE}"/>
              </a:ext>
            </a:extLst>
          </p:cNvPr>
          <p:cNvSpPr/>
          <p:nvPr/>
        </p:nvSpPr>
        <p:spPr>
          <a:xfrm>
            <a:off x="617220" y="1333624"/>
            <a:ext cx="8093326" cy="44781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9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9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Identifica las características particulares de cada asunto que se desarrolla en las áreas administrativas </a:t>
            </a:r>
            <a:r>
              <a:rPr lang="es-MX" sz="19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en base al soporte documental que se genera (valores documentales, las condiciones de acceso a la información, vigencias documentales y el destino final.)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9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9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Un formato por serie documental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9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9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En base al marco normativo (reglamento, manual, ley orgánica, etc.)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9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9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Levantamiento del cuadro general de clasificación documental para el establecimiento de claves e identificación de series comunes y sustantivas.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9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9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grpSp>
        <p:nvGrpSpPr>
          <p:cNvPr id="4" name="Grupo 4">
            <a:extLst>
              <a:ext uri="{FF2B5EF4-FFF2-40B4-BE49-F238E27FC236}">
                <a16:creationId xmlns:a16="http://schemas.microsoft.com/office/drawing/2014/main" id="{6E63CEDB-8D0A-4B92-9EE2-F9A01CC9AAD4}"/>
              </a:ext>
            </a:extLst>
          </p:cNvPr>
          <p:cNvGrpSpPr/>
          <p:nvPr/>
        </p:nvGrpSpPr>
        <p:grpSpPr>
          <a:xfrm>
            <a:off x="0" y="811840"/>
            <a:ext cx="9144000" cy="463070"/>
            <a:chOff x="0" y="811840"/>
            <a:chExt cx="9144000" cy="463070"/>
          </a:xfrm>
        </p:grpSpPr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4F36464F-F0BF-408C-AE24-A21505C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1840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D4D4E029-A9F4-4FBE-8406-8DCE321133E0}"/>
                </a:ext>
              </a:extLst>
            </p:cNvPr>
            <p:cNvSpPr txBox="1"/>
            <p:nvPr/>
          </p:nvSpPr>
          <p:spPr>
            <a:xfrm>
              <a:off x="211665" y="850712"/>
              <a:ext cx="872066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FICHA TÉCNICA DE VALORACIÓN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D812CF-F7A5-4600-ABE0-7EF9B3CFBC48}"/>
              </a:ext>
            </a:extLst>
          </p:cNvPr>
          <p:cNvSpPr txBox="1"/>
          <p:nvPr/>
        </p:nvSpPr>
        <p:spPr>
          <a:xfrm>
            <a:off x="1703975" y="1289569"/>
            <a:ext cx="5580235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Sistema Institucional de Archivos (SIA)</a:t>
            </a: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registros, procesos y funciones </a:t>
            </a: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que desarrolla cada sujeto obligado y </a:t>
            </a:r>
            <a:r>
              <a:rPr lang="es-MX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sustenta la actividad archivística</a:t>
            </a:r>
            <a:r>
              <a:rPr lang="es-MX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de acuerdo con los procesos de gestión documental.</a:t>
            </a:r>
            <a:endParaRPr lang="es-MX" sz="1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3" name="Grupo 22">
            <a:extLst>
              <a:ext uri="{FF2B5EF4-FFF2-40B4-BE49-F238E27FC236}">
                <a16:creationId xmlns:a16="http://schemas.microsoft.com/office/drawing/2014/main" id="{A200A538-A96B-412D-B2F9-CA192C7DB4D8}"/>
              </a:ext>
            </a:extLst>
          </p:cNvPr>
          <p:cNvGrpSpPr/>
          <p:nvPr/>
        </p:nvGrpSpPr>
        <p:grpSpPr>
          <a:xfrm>
            <a:off x="1835566" y="3332951"/>
            <a:ext cx="5317062" cy="1742068"/>
            <a:chOff x="1835566" y="3332951"/>
            <a:chExt cx="5317062" cy="1742068"/>
          </a:xfrm>
        </p:grpSpPr>
        <p:sp>
          <p:nvSpPr>
            <p:cNvPr id="4" name="CuadroTexto 19">
              <a:extLst>
                <a:ext uri="{FF2B5EF4-FFF2-40B4-BE49-F238E27FC236}">
                  <a16:creationId xmlns:a16="http://schemas.microsoft.com/office/drawing/2014/main" id="{ED8301B6-2B6A-431C-928A-253A6A85F185}"/>
                </a:ext>
              </a:extLst>
            </p:cNvPr>
            <p:cNvSpPr txBox="1"/>
            <p:nvPr/>
          </p:nvSpPr>
          <p:spPr>
            <a:xfrm>
              <a:off x="1835566" y="3332951"/>
              <a:ext cx="5312691" cy="338556"/>
            </a:xfrm>
            <a:prstGeom prst="rect">
              <a:avLst/>
            </a:prstGeom>
            <a:solidFill>
              <a:srgbClr val="660066">
                <a:alpha val="70000"/>
              </a:srgbClr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1" i="0" u="none" strike="noStrike" kern="1200" cap="none" spc="0" baseline="0">
                  <a:solidFill>
                    <a:srgbClr val="F2F2F2"/>
                  </a:solidFill>
                  <a:uFillTx/>
                  <a:latin typeface="Arial" pitchFamily="34"/>
                  <a:cs typeface="Arial" pitchFamily="34"/>
                </a:rPr>
                <a:t>Un </a:t>
              </a:r>
              <a:r>
                <a:rPr lang="es-MX" sz="1600" b="1" i="0" u="none" strike="noStrike" kern="0" cap="none" spc="0" baseline="0">
                  <a:solidFill>
                    <a:srgbClr val="F2F2F2"/>
                  </a:solidFill>
                  <a:uFillTx/>
                  <a:latin typeface="Arial" pitchFamily="34"/>
                  <a:cs typeface="Arial" pitchFamily="34"/>
                </a:rPr>
                <a:t>á</a:t>
              </a:r>
              <a:r>
                <a:rPr lang="es-MX" sz="1600" b="1" i="0" u="none" strike="noStrike" kern="1200" cap="none" spc="0" baseline="0">
                  <a:solidFill>
                    <a:srgbClr val="F2F2F2"/>
                  </a:solidFill>
                  <a:uFillTx/>
                  <a:latin typeface="Arial" pitchFamily="34"/>
                  <a:cs typeface="Arial" pitchFamily="34"/>
                </a:rPr>
                <a:t>rea coordinadora de archivos</a:t>
              </a:r>
            </a:p>
          </p:txBody>
        </p:sp>
        <p:grpSp>
          <p:nvGrpSpPr>
            <p:cNvPr id="5" name="Grupo 24">
              <a:extLst>
                <a:ext uri="{FF2B5EF4-FFF2-40B4-BE49-F238E27FC236}">
                  <a16:creationId xmlns:a16="http://schemas.microsoft.com/office/drawing/2014/main" id="{508FFC23-7643-46CA-94C4-6D87789085B7}"/>
                </a:ext>
              </a:extLst>
            </p:cNvPr>
            <p:cNvGrpSpPr/>
            <p:nvPr/>
          </p:nvGrpSpPr>
          <p:grpSpPr>
            <a:xfrm>
              <a:off x="1835566" y="3966209"/>
              <a:ext cx="5317062" cy="1108810"/>
              <a:chOff x="1835566" y="3966209"/>
              <a:chExt cx="5317062" cy="1108810"/>
            </a:xfrm>
          </p:grpSpPr>
          <p:sp>
            <p:nvSpPr>
              <p:cNvPr id="6" name="CuadroTexto 19">
                <a:extLst>
                  <a:ext uri="{FF2B5EF4-FFF2-40B4-BE49-F238E27FC236}">
                    <a16:creationId xmlns:a16="http://schemas.microsoft.com/office/drawing/2014/main" id="{52D07F45-5C9D-4AE0-809B-E4872B416184}"/>
                  </a:ext>
                </a:extLst>
              </p:cNvPr>
              <p:cNvSpPr txBox="1"/>
              <p:nvPr/>
            </p:nvSpPr>
            <p:spPr>
              <a:xfrm>
                <a:off x="1835566" y="3966209"/>
                <a:ext cx="5312691" cy="307777"/>
              </a:xfrm>
              <a:prstGeom prst="rect">
                <a:avLst/>
              </a:prstGeom>
              <a:solidFill>
                <a:srgbClr val="660066">
                  <a:alpha val="70000"/>
                </a:srgbClr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400" b="1" i="0" u="none" strike="noStrike" kern="0" cap="none" spc="0" baseline="0">
                    <a:solidFill>
                      <a:srgbClr val="F2F2F2"/>
                    </a:solidFill>
                    <a:uFillTx/>
                    <a:latin typeface="Arial" pitchFamily="34"/>
                    <a:cs typeface="Arial" pitchFamily="34"/>
                  </a:rPr>
                  <a:t>Áreas operativas</a:t>
                </a:r>
                <a:endParaRPr lang="es-MX" sz="1400" b="1" i="0" u="none" strike="noStrike" kern="1200" cap="none" spc="0" baseline="0">
                  <a:solidFill>
                    <a:srgbClr val="F2F2F2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grpSp>
            <p:nvGrpSpPr>
              <p:cNvPr id="7" name="Grupo 26">
                <a:extLst>
                  <a:ext uri="{FF2B5EF4-FFF2-40B4-BE49-F238E27FC236}">
                    <a16:creationId xmlns:a16="http://schemas.microsoft.com/office/drawing/2014/main" id="{D88A2E4E-C5B0-48C6-A500-1A2913717D3D}"/>
                  </a:ext>
                </a:extLst>
              </p:cNvPr>
              <p:cNvGrpSpPr/>
              <p:nvPr/>
            </p:nvGrpSpPr>
            <p:grpSpPr>
              <a:xfrm>
                <a:off x="1835566" y="4286432"/>
                <a:ext cx="1680630" cy="784582"/>
                <a:chOff x="1835566" y="4286432"/>
                <a:chExt cx="1680630" cy="784582"/>
              </a:xfrm>
            </p:grpSpPr>
            <p:sp>
              <p:nvSpPr>
                <p:cNvPr id="8" name="Rectángulo 36">
                  <a:extLst>
                    <a:ext uri="{FF2B5EF4-FFF2-40B4-BE49-F238E27FC236}">
                      <a16:creationId xmlns:a16="http://schemas.microsoft.com/office/drawing/2014/main" id="{AB579516-45DE-44EE-80CE-02B31153FB33}"/>
                    </a:ext>
                  </a:extLst>
                </p:cNvPr>
                <p:cNvSpPr/>
                <p:nvPr/>
              </p:nvSpPr>
              <p:spPr>
                <a:xfrm>
                  <a:off x="1835566" y="4286432"/>
                  <a:ext cx="1634069" cy="784582"/>
                </a:xfrm>
                <a:prstGeom prst="rect">
                  <a:avLst/>
                </a:prstGeom>
                <a:solidFill>
                  <a:srgbClr val="70AD47">
                    <a:alpha val="78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9" name="CuadroTexto 37">
                  <a:extLst>
                    <a:ext uri="{FF2B5EF4-FFF2-40B4-BE49-F238E27FC236}">
                      <a16:creationId xmlns:a16="http://schemas.microsoft.com/office/drawing/2014/main" id="{BEF0E939-68A5-4B65-8501-26CCE65F1F0D}"/>
                    </a:ext>
                  </a:extLst>
                </p:cNvPr>
                <p:cNvSpPr txBox="1"/>
                <p:nvPr/>
              </p:nvSpPr>
              <p:spPr>
                <a:xfrm>
                  <a:off x="1835566" y="4524835"/>
                  <a:ext cx="1680630" cy="307777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400" b="1" i="0" u="none" strike="noStrike" kern="1200" cap="none" spc="0" baseline="0">
                      <a:solidFill>
                        <a:srgbClr val="FFFFFF"/>
                      </a:solidFill>
                      <a:uFillTx/>
                      <a:latin typeface="Arial" pitchFamily="34"/>
                      <a:cs typeface="Arial" pitchFamily="34"/>
                    </a:rPr>
                    <a:t>Correspondencia</a:t>
                  </a:r>
                </a:p>
              </p:txBody>
            </p:sp>
          </p:grpSp>
          <p:grpSp>
            <p:nvGrpSpPr>
              <p:cNvPr id="10" name="Grupo 27">
                <a:extLst>
                  <a:ext uri="{FF2B5EF4-FFF2-40B4-BE49-F238E27FC236}">
                    <a16:creationId xmlns:a16="http://schemas.microsoft.com/office/drawing/2014/main" id="{7D7490A5-4D81-401B-93BC-7E9C9FE59BDB}"/>
                  </a:ext>
                </a:extLst>
              </p:cNvPr>
              <p:cNvGrpSpPr/>
              <p:nvPr/>
            </p:nvGrpSpPr>
            <p:grpSpPr>
              <a:xfrm>
                <a:off x="3469635" y="4286432"/>
                <a:ext cx="1092195" cy="784582"/>
                <a:chOff x="3469635" y="4286432"/>
                <a:chExt cx="1092195" cy="784582"/>
              </a:xfrm>
            </p:grpSpPr>
            <p:sp>
              <p:nvSpPr>
                <p:cNvPr id="11" name="Rectángulo 34">
                  <a:extLst>
                    <a:ext uri="{FF2B5EF4-FFF2-40B4-BE49-F238E27FC236}">
                      <a16:creationId xmlns:a16="http://schemas.microsoft.com/office/drawing/2014/main" id="{530915C1-367E-4558-AE3C-F02DC2B09911}"/>
                    </a:ext>
                  </a:extLst>
                </p:cNvPr>
                <p:cNvSpPr/>
                <p:nvPr/>
              </p:nvSpPr>
              <p:spPr>
                <a:xfrm>
                  <a:off x="3495769" y="4286432"/>
                  <a:ext cx="1061938" cy="784582"/>
                </a:xfrm>
                <a:prstGeom prst="rect">
                  <a:avLst/>
                </a:prstGeom>
                <a:solidFill>
                  <a:srgbClr val="CC0000">
                    <a:alpha val="78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12" name="CuadroTexto 35">
                  <a:extLst>
                    <a:ext uri="{FF2B5EF4-FFF2-40B4-BE49-F238E27FC236}">
                      <a16:creationId xmlns:a16="http://schemas.microsoft.com/office/drawing/2014/main" id="{1079AFEA-02BC-4DC1-8C19-15097690EE4B}"/>
                    </a:ext>
                  </a:extLst>
                </p:cNvPr>
                <p:cNvSpPr txBox="1"/>
                <p:nvPr/>
              </p:nvSpPr>
              <p:spPr>
                <a:xfrm>
                  <a:off x="3469635" y="4417118"/>
                  <a:ext cx="1092195" cy="5232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400" b="1" i="0" u="none" strike="noStrike" kern="1200" cap="none" spc="0" baseline="0">
                      <a:solidFill>
                        <a:srgbClr val="FFFFFF"/>
                      </a:solidFill>
                      <a:uFillTx/>
                      <a:latin typeface="Arial" pitchFamily="34"/>
                      <a:cs typeface="Arial" pitchFamily="34"/>
                    </a:rPr>
                    <a:t>Archivo de trámite</a:t>
                  </a:r>
                </a:p>
              </p:txBody>
            </p:sp>
          </p:grpSp>
          <p:grpSp>
            <p:nvGrpSpPr>
              <p:cNvPr id="13" name="Grupo 28">
                <a:extLst>
                  <a:ext uri="{FF2B5EF4-FFF2-40B4-BE49-F238E27FC236}">
                    <a16:creationId xmlns:a16="http://schemas.microsoft.com/office/drawing/2014/main" id="{235A4CB2-D082-47C2-902C-2AA8E3E59574}"/>
                  </a:ext>
                </a:extLst>
              </p:cNvPr>
              <p:cNvGrpSpPr/>
              <p:nvPr/>
            </p:nvGrpSpPr>
            <p:grpSpPr>
              <a:xfrm>
                <a:off x="4549972" y="4290437"/>
                <a:ext cx="1451198" cy="784582"/>
                <a:chOff x="4549972" y="4290437"/>
                <a:chExt cx="1451198" cy="784582"/>
              </a:xfrm>
            </p:grpSpPr>
            <p:sp>
              <p:nvSpPr>
                <p:cNvPr id="14" name="Rectángulo 32">
                  <a:extLst>
                    <a:ext uri="{FF2B5EF4-FFF2-40B4-BE49-F238E27FC236}">
                      <a16:creationId xmlns:a16="http://schemas.microsoft.com/office/drawing/2014/main" id="{54814118-69F7-4BA0-A575-0FE45FD4B6CA}"/>
                    </a:ext>
                  </a:extLst>
                </p:cNvPr>
                <p:cNvSpPr/>
                <p:nvPr/>
              </p:nvSpPr>
              <p:spPr>
                <a:xfrm>
                  <a:off x="4584691" y="4290437"/>
                  <a:ext cx="1410983" cy="784582"/>
                </a:xfrm>
                <a:prstGeom prst="rect">
                  <a:avLst/>
                </a:prstGeom>
                <a:solidFill>
                  <a:srgbClr val="00B0F0">
                    <a:alpha val="62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15" name="CuadroTexto 33">
                  <a:extLst>
                    <a:ext uri="{FF2B5EF4-FFF2-40B4-BE49-F238E27FC236}">
                      <a16:creationId xmlns:a16="http://schemas.microsoft.com/office/drawing/2014/main" id="{8DC3C43B-C968-43D4-9E03-F0384DBA8538}"/>
                    </a:ext>
                  </a:extLst>
                </p:cNvPr>
                <p:cNvSpPr txBox="1"/>
                <p:nvPr/>
              </p:nvSpPr>
              <p:spPr>
                <a:xfrm>
                  <a:off x="4549972" y="4421114"/>
                  <a:ext cx="1451198" cy="5232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400" b="1" i="0" u="none" strike="noStrike" kern="1200" cap="none" spc="0" baseline="0">
                      <a:solidFill>
                        <a:srgbClr val="FFFFFF"/>
                      </a:solidFill>
                      <a:uFillTx/>
                      <a:latin typeface="Arial" pitchFamily="34"/>
                      <a:cs typeface="Arial" pitchFamily="34"/>
                    </a:rPr>
                    <a:t>Archivo de concentración</a:t>
                  </a:r>
                </a:p>
              </p:txBody>
            </p:sp>
          </p:grpSp>
          <p:grpSp>
            <p:nvGrpSpPr>
              <p:cNvPr id="16" name="Grupo 29">
                <a:extLst>
                  <a:ext uri="{FF2B5EF4-FFF2-40B4-BE49-F238E27FC236}">
                    <a16:creationId xmlns:a16="http://schemas.microsoft.com/office/drawing/2014/main" id="{08D944BF-25DF-4565-98B6-3F039D363D64}"/>
                  </a:ext>
                </a:extLst>
              </p:cNvPr>
              <p:cNvGrpSpPr/>
              <p:nvPr/>
            </p:nvGrpSpPr>
            <p:grpSpPr>
              <a:xfrm>
                <a:off x="5995675" y="4290437"/>
                <a:ext cx="1156953" cy="784582"/>
                <a:chOff x="5995675" y="4290437"/>
                <a:chExt cx="1156953" cy="784582"/>
              </a:xfrm>
            </p:grpSpPr>
            <p:sp>
              <p:nvSpPr>
                <p:cNvPr id="17" name="Rectángulo 30">
                  <a:extLst>
                    <a:ext uri="{FF2B5EF4-FFF2-40B4-BE49-F238E27FC236}">
                      <a16:creationId xmlns:a16="http://schemas.microsoft.com/office/drawing/2014/main" id="{50BCCC91-5C39-4B72-9A20-22A11F017E97}"/>
                    </a:ext>
                  </a:extLst>
                </p:cNvPr>
                <p:cNvSpPr/>
                <p:nvPr/>
              </p:nvSpPr>
              <p:spPr>
                <a:xfrm>
                  <a:off x="6023363" y="4290437"/>
                  <a:ext cx="1124894" cy="784582"/>
                </a:xfrm>
                <a:prstGeom prst="rect">
                  <a:avLst/>
                </a:prstGeom>
                <a:solidFill>
                  <a:srgbClr val="FF6600">
                    <a:alpha val="8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18" name="CuadroTexto 31">
                  <a:extLst>
                    <a:ext uri="{FF2B5EF4-FFF2-40B4-BE49-F238E27FC236}">
                      <a16:creationId xmlns:a16="http://schemas.microsoft.com/office/drawing/2014/main" id="{33260259-8064-4520-8F2B-F57FC2F418D3}"/>
                    </a:ext>
                  </a:extLst>
                </p:cNvPr>
                <p:cNvSpPr txBox="1"/>
                <p:nvPr/>
              </p:nvSpPr>
              <p:spPr>
                <a:xfrm>
                  <a:off x="5995675" y="4421114"/>
                  <a:ext cx="1156953" cy="5232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400" b="1" i="0" u="none" strike="noStrike" kern="1200" cap="none" spc="0" baseline="0">
                      <a:solidFill>
                        <a:srgbClr val="FFFFFF"/>
                      </a:solidFill>
                      <a:uFillTx/>
                      <a:latin typeface="Arial" pitchFamily="34"/>
                      <a:cs typeface="Arial" pitchFamily="34"/>
                    </a:rPr>
                    <a:t>Archivo de histórico</a:t>
                  </a:r>
                </a:p>
              </p:txBody>
            </p:sp>
          </p:grpSp>
        </p:grpSp>
      </p:grpSp>
      <p:sp>
        <p:nvSpPr>
          <p:cNvPr id="19" name="CuadroTexto 39">
            <a:extLst>
              <a:ext uri="{FF2B5EF4-FFF2-40B4-BE49-F238E27FC236}">
                <a16:creationId xmlns:a16="http://schemas.microsoft.com/office/drawing/2014/main" id="{61C72F28-49C9-43FB-A65A-1A4679CAE840}"/>
              </a:ext>
            </a:extLst>
          </p:cNvPr>
          <p:cNvSpPr txBox="1"/>
          <p:nvPr/>
        </p:nvSpPr>
        <p:spPr>
          <a:xfrm>
            <a:off x="6189134" y="5982498"/>
            <a:ext cx="2225658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Fuente: LGA art. </a:t>
            </a:r>
            <a:r>
              <a:rPr lang="es-MX" sz="11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20 al 22</a:t>
            </a:r>
            <a:endParaRPr lang="es-MX" sz="11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249AB079-10B0-4915-8A79-AF4D1A3E6C08}"/>
              </a:ext>
            </a:extLst>
          </p:cNvPr>
          <p:cNvGrpSpPr/>
          <p:nvPr/>
        </p:nvGrpSpPr>
        <p:grpSpPr>
          <a:xfrm>
            <a:off x="0" y="811840"/>
            <a:ext cx="9144000" cy="463070"/>
            <a:chOff x="0" y="811840"/>
            <a:chExt cx="9144000" cy="46307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A1FB58A-5559-4ECD-A3BB-9698787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1840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3F38D6C5-075E-45AD-999C-402F8ACBE212}"/>
                </a:ext>
              </a:extLst>
            </p:cNvPr>
            <p:cNvSpPr txBox="1"/>
            <p:nvPr/>
          </p:nvSpPr>
          <p:spPr>
            <a:xfrm>
              <a:off x="211665" y="850712"/>
              <a:ext cx="872066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FORMATO DE </a:t>
              </a:r>
              <a:r>
                <a:rPr lang="es-MX" sz="20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TRANSFERENCIA PRIMARIA</a:t>
              </a:r>
              <a:endParaRPr lang="es-MX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aphicFrame>
        <p:nvGraphicFramePr>
          <p:cNvPr id="5" name="Objeto 7">
            <a:extLst>
              <a:ext uri="{FF2B5EF4-FFF2-40B4-BE49-F238E27FC236}">
                <a16:creationId xmlns:a16="http://schemas.microsoft.com/office/drawing/2014/main" id="{4725F06E-93D5-4590-90E4-E2B52E1D8D3F}"/>
              </a:ext>
            </a:extLst>
          </p:cNvPr>
          <p:cNvGraphicFramePr/>
          <p:nvPr/>
        </p:nvGraphicFramePr>
        <p:xfrm>
          <a:off x="372791" y="1250826"/>
          <a:ext cx="8398407" cy="531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9067800" imgH="6610350" progId="">
                  <p:embed/>
                </p:oleObj>
              </mc:Choice>
              <mc:Fallback>
                <p:oleObj name="Worksheet" r:id="rId4" imgW="9067800" imgH="66103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791" y="1250826"/>
                        <a:ext cx="8398407" cy="5310844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34747"/>
              </p:ext>
            </p:extLst>
          </p:nvPr>
        </p:nvGraphicFramePr>
        <p:xfrm>
          <a:off x="628650" y="1946624"/>
          <a:ext cx="7886700" cy="3780963"/>
        </p:xfrm>
        <a:graphic>
          <a:graphicData uri="http://schemas.openxmlformats.org/drawingml/2006/table">
            <a:tbl>
              <a:tblPr firstRow="1" firstCol="1" bandRow="1"/>
              <a:tblGrid>
                <a:gridCol w="34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anotarse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número consecutivo de Transferencia Primaria a realizar que corresponde a la Unidad Administrativa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día, mes y año en que se realizó la Transferencia Primaria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clave y el nombre de la Sección común o sustantiva que refleja el proceso documental del que se desprende la serie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clave y el nombre de la división de la sección que identifica al conjunto de documentos producidos en base a una atribución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de la Unidad Administrativa responsable que genera o resguarda los documentos de archivo que integran sus expedientes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de la persona responsable del Archivo de Trámite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número consecutivo de la caja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número consecutivo de expedientes contenido en la caja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número clasificador que contiene los elementos: Sección, Serie al cual se le agrega el año en el que se abrió el primer documento y el número consecutivo de expediente. Anotar entre paréntesis en nombre del expediente)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día, mes y año en números arábigos, de la fecha del primer documento (apertura) de archivo del expediente recibido o generado y del último documento del expediente recibido o generado (cierre).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condición de los documentos que le confieren características administrativas, legales, fiscales, contables y clínicas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Indicar si, además de información pública, la información de los expedientes se encuentra clasificada como reservada o confidencial.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durante el cual un documento permanece en el Archivo de Trámite y en el de Concentración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procedimiento final a que se someterán los expedientes, el archivo histórico o la baja documental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sello del Archivo de concentración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y firma de la persona responsable del archivo de trámite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y firma de la persona responsable del archivo de concentración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y firma de la persona titular del área generadora de la información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y firma de la persona titular de la Dirección de Archivos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74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929A2AC2-386D-46FA-8CD4-E5200B76238A}"/>
              </a:ext>
            </a:extLst>
          </p:cNvPr>
          <p:cNvGrpSpPr/>
          <p:nvPr/>
        </p:nvGrpSpPr>
        <p:grpSpPr>
          <a:xfrm>
            <a:off x="0" y="811840"/>
            <a:ext cx="9144000" cy="463070"/>
            <a:chOff x="0" y="811840"/>
            <a:chExt cx="9144000" cy="46307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CBEAA5D-97B8-4382-BD99-4807E987E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1840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6C06745D-51CA-4EFE-B52E-369350880C1D}"/>
                </a:ext>
              </a:extLst>
            </p:cNvPr>
            <p:cNvSpPr txBox="1"/>
            <p:nvPr/>
          </p:nvSpPr>
          <p:spPr>
            <a:xfrm>
              <a:off x="211665" y="850712"/>
              <a:ext cx="872066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FORMATO DE DESINCORPORACIÓN DOCUMENTAL</a:t>
              </a:r>
            </a:p>
          </p:txBody>
        </p:sp>
      </p:grpSp>
      <p:graphicFrame>
        <p:nvGraphicFramePr>
          <p:cNvPr id="5" name="Objeto 7">
            <a:extLst>
              <a:ext uri="{FF2B5EF4-FFF2-40B4-BE49-F238E27FC236}">
                <a16:creationId xmlns:a16="http://schemas.microsoft.com/office/drawing/2014/main" id="{B5F39FB8-F1D3-43CB-BF4B-4F3DFA598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908623"/>
              </p:ext>
            </p:extLst>
          </p:nvPr>
        </p:nvGraphicFramePr>
        <p:xfrm>
          <a:off x="242888" y="939800"/>
          <a:ext cx="8648700" cy="567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8658237" imgH="6381778" progId="Excel.Sheet.12">
                  <p:embed/>
                </p:oleObj>
              </mc:Choice>
              <mc:Fallback>
                <p:oleObj name="Worksheet" r:id="rId4" imgW="8658237" imgH="63817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888" y="939800"/>
                        <a:ext cx="8648700" cy="5672138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05408"/>
              </p:ext>
            </p:extLst>
          </p:nvPr>
        </p:nvGraphicFramePr>
        <p:xfrm>
          <a:off x="628650" y="1946624"/>
          <a:ext cx="7886700" cy="2566449"/>
        </p:xfrm>
        <a:graphic>
          <a:graphicData uri="http://schemas.openxmlformats.org/drawingml/2006/table">
            <a:tbl>
              <a:tblPr firstRow="1" firstCol="1" bandRow="1"/>
              <a:tblGrid>
                <a:gridCol w="34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anotarse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área generadora.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del/la titular del área generadora.</a:t>
                      </a: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del/la responsable del archivo de trámite.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</a:t>
                      </a:r>
                      <a:r>
                        <a:rPr lang="es-MX" sz="1100" b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consecutivo de caja</a:t>
                      </a:r>
                      <a:endParaRPr lang="es-MX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Descripción detallada y sintética del soporte a desincorporar detallando si se trata de oficios, memorándums, borradores, acuses de conocimiento, etc.</a:t>
                      </a: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documento, si se trata de copias simples, originales, borradores, normatividad.</a:t>
                      </a: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Cualquier tipo de aclaración como la solicitud de trituración por contener datos personales, si corresponde a documentos de comprobación administrativa inmediata (memorándums, oficios, circulares) o documentos de apoyo información (borradores, normatividad, </a:t>
                      </a:r>
                      <a:r>
                        <a:rPr lang="es-MX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fecha de elaboración en formato día/mes/año. El de validación corresponde al sello de validación de la Dirección de Archivos.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nombre y firma del responsable del archivo de trámite.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nombre y la firma del/la titular del área generadora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nombre y la firma de la titular de la Dirección de Archivos.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1" marR="65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72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659227C9-F065-4B60-BC24-2E3BD509D2B5}"/>
              </a:ext>
            </a:extLst>
          </p:cNvPr>
          <p:cNvGrpSpPr/>
          <p:nvPr/>
        </p:nvGrpSpPr>
        <p:grpSpPr>
          <a:xfrm>
            <a:off x="0" y="811840"/>
            <a:ext cx="9144000" cy="463070"/>
            <a:chOff x="0" y="811840"/>
            <a:chExt cx="9144000" cy="463070"/>
          </a:xfrm>
        </p:grpSpPr>
        <p:pic>
          <p:nvPicPr>
            <p:cNvPr id="3" name="Imagen 3">
              <a:extLst>
                <a:ext uri="{FF2B5EF4-FFF2-40B4-BE49-F238E27FC236}">
                  <a16:creationId xmlns:a16="http://schemas.microsoft.com/office/drawing/2014/main" id="{F6236CF0-89D3-474C-A209-992DFA0B7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1840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9E6D5E9-66FC-491C-AA5D-778DD8C98C44}"/>
                </a:ext>
              </a:extLst>
            </p:cNvPr>
            <p:cNvSpPr txBox="1"/>
            <p:nvPr/>
          </p:nvSpPr>
          <p:spPr>
            <a:xfrm>
              <a:off x="211665" y="850712"/>
              <a:ext cx="872066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FORMATO DE CARÁTULA DE EXPEDIENTES</a:t>
              </a:r>
            </a:p>
          </p:txBody>
        </p:sp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4402EB1-D8C5-4F7D-8BDE-E0324EE47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36157"/>
              </p:ext>
            </p:extLst>
          </p:nvPr>
        </p:nvGraphicFramePr>
        <p:xfrm>
          <a:off x="354789" y="1250826"/>
          <a:ext cx="8502963" cy="4753062"/>
        </p:xfrm>
        <a:graphic>
          <a:graphicData uri="http://schemas.openxmlformats.org/drawingml/2006/table">
            <a:tbl>
              <a:tblPr/>
              <a:tblGrid>
                <a:gridCol w="226143">
                  <a:extLst>
                    <a:ext uri="{9D8B030D-6E8A-4147-A177-3AD203B41FA5}">
                      <a16:colId xmlns:a16="http://schemas.microsoft.com/office/drawing/2014/main" val="3642357836"/>
                    </a:ext>
                  </a:extLst>
                </a:gridCol>
                <a:gridCol w="1447312">
                  <a:extLst>
                    <a:ext uri="{9D8B030D-6E8A-4147-A177-3AD203B41FA5}">
                      <a16:colId xmlns:a16="http://schemas.microsoft.com/office/drawing/2014/main" val="694434156"/>
                    </a:ext>
                  </a:extLst>
                </a:gridCol>
                <a:gridCol w="486207">
                  <a:extLst>
                    <a:ext uri="{9D8B030D-6E8A-4147-A177-3AD203B41FA5}">
                      <a16:colId xmlns:a16="http://schemas.microsoft.com/office/drawing/2014/main" val="2672409874"/>
                    </a:ext>
                  </a:extLst>
                </a:gridCol>
                <a:gridCol w="678428">
                  <a:extLst>
                    <a:ext uri="{9D8B030D-6E8A-4147-A177-3AD203B41FA5}">
                      <a16:colId xmlns:a16="http://schemas.microsoft.com/office/drawing/2014/main" val="1090117815"/>
                    </a:ext>
                  </a:extLst>
                </a:gridCol>
                <a:gridCol w="938492">
                  <a:extLst>
                    <a:ext uri="{9D8B030D-6E8A-4147-A177-3AD203B41FA5}">
                      <a16:colId xmlns:a16="http://schemas.microsoft.com/office/drawing/2014/main" val="1925003829"/>
                    </a:ext>
                  </a:extLst>
                </a:gridCol>
                <a:gridCol w="1402084">
                  <a:extLst>
                    <a:ext uri="{9D8B030D-6E8A-4147-A177-3AD203B41FA5}">
                      <a16:colId xmlns:a16="http://schemas.microsoft.com/office/drawing/2014/main" val="3543090003"/>
                    </a:ext>
                  </a:extLst>
                </a:gridCol>
                <a:gridCol w="915878">
                  <a:extLst>
                    <a:ext uri="{9D8B030D-6E8A-4147-A177-3AD203B41FA5}">
                      <a16:colId xmlns:a16="http://schemas.microsoft.com/office/drawing/2014/main" val="3570743830"/>
                    </a:ext>
                  </a:extLst>
                </a:gridCol>
                <a:gridCol w="734964">
                  <a:extLst>
                    <a:ext uri="{9D8B030D-6E8A-4147-A177-3AD203B41FA5}">
                      <a16:colId xmlns:a16="http://schemas.microsoft.com/office/drawing/2014/main" val="2384778668"/>
                    </a:ext>
                  </a:extLst>
                </a:gridCol>
                <a:gridCol w="1130713">
                  <a:extLst>
                    <a:ext uri="{9D8B030D-6E8A-4147-A177-3AD203B41FA5}">
                      <a16:colId xmlns:a16="http://schemas.microsoft.com/office/drawing/2014/main" val="3215990412"/>
                    </a:ext>
                  </a:extLst>
                </a:gridCol>
                <a:gridCol w="373136">
                  <a:extLst>
                    <a:ext uri="{9D8B030D-6E8A-4147-A177-3AD203B41FA5}">
                      <a16:colId xmlns:a16="http://schemas.microsoft.com/office/drawing/2014/main" val="1787394624"/>
                    </a:ext>
                  </a:extLst>
                </a:gridCol>
                <a:gridCol w="169606">
                  <a:extLst>
                    <a:ext uri="{9D8B030D-6E8A-4147-A177-3AD203B41FA5}">
                      <a16:colId xmlns:a16="http://schemas.microsoft.com/office/drawing/2014/main" val="2899919929"/>
                    </a:ext>
                  </a:extLst>
                </a:gridCol>
              </a:tblGrid>
              <a:tr h="298639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Carátula de expedientes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15234"/>
                  </a:ext>
                </a:extLst>
              </a:tr>
              <a:tr h="147941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087"/>
                  </a:ext>
                </a:extLst>
              </a:tr>
              <a:tr h="1479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127694"/>
                  </a:ext>
                </a:extLst>
              </a:tr>
              <a:tr h="1553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31344"/>
                  </a:ext>
                </a:extLst>
              </a:tr>
              <a:tr h="1775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Unidad administrativa: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(1)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1426"/>
                  </a:ext>
                </a:extLst>
              </a:tr>
              <a:tr h="1553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92906"/>
                  </a:ext>
                </a:extLst>
              </a:tr>
              <a:tr h="1553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SECCIÓN:         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(2)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0697"/>
                  </a:ext>
                </a:extLst>
              </a:tr>
              <a:tr h="16273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SUBSECCIÓN:  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(3)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206301"/>
                  </a:ext>
                </a:extLst>
              </a:tr>
              <a:tr h="16273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SERIE:               </a:t>
                      </a: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(4)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25034"/>
                  </a:ext>
                </a:extLst>
              </a:tr>
              <a:tr h="155339">
                <a:tc gridSpan="11">
                  <a:txBody>
                    <a:bodyPr/>
                    <a:lstStyle/>
                    <a:p>
                      <a:pPr algn="just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02651"/>
                  </a:ext>
                </a:extLst>
              </a:tr>
              <a:tr h="266295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Expediente: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(5)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__________________________________________________________________________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675835"/>
                  </a:ext>
                </a:extLst>
              </a:tr>
              <a:tr h="133147">
                <a:tc gridSpan="11">
                  <a:txBody>
                    <a:bodyPr/>
                    <a:lstStyle/>
                    <a:p>
                      <a:pPr algn="just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           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Sección/Subsección/Serie/Año/ Número de expediente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994886"/>
                  </a:ext>
                </a:extLst>
              </a:tr>
              <a:tr h="1479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Contenido del Expediente: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(6)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72624"/>
                  </a:ext>
                </a:extLst>
              </a:tr>
              <a:tr h="4438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709549"/>
                  </a:ext>
                </a:extLst>
              </a:tr>
              <a:tr h="1775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587227"/>
                  </a:ext>
                </a:extLst>
              </a:tr>
              <a:tr h="149320">
                <a:tc gridSpan="11"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14513"/>
                  </a:ext>
                </a:extLst>
              </a:tr>
              <a:tr h="1701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extrema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(7) 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extrema: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fojas: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(8) 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86893"/>
                  </a:ext>
                </a:extLst>
              </a:tr>
              <a:tr h="140545">
                <a:tc gridSpan="11">
                  <a:txBody>
                    <a:bodyPr/>
                    <a:lstStyle/>
                    <a:p>
                      <a:pPr algn="just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                                                   Cierre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743"/>
                  </a:ext>
                </a:extLst>
              </a:tr>
              <a:tr h="15533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74613"/>
                  </a:ext>
                </a:extLst>
              </a:tr>
              <a:tr h="1553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Documental 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(9)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78825"/>
                  </a:ext>
                </a:extLst>
              </a:tr>
              <a:tr h="2071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 y/o Contable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76022"/>
                  </a:ext>
                </a:extLst>
              </a:tr>
              <a:tr h="281089">
                <a:tc gridSpan="11"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44593"/>
                  </a:ext>
                </a:extLst>
              </a:tr>
              <a:tr h="2367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Plazo de conservación:</a:t>
                      </a: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(10)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859907"/>
                  </a:ext>
                </a:extLst>
              </a:tr>
              <a:tr h="2145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trámite: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concentración: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Plazo de reserva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86823"/>
                  </a:ext>
                </a:extLst>
              </a:tr>
              <a:tr h="15533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444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C3B76FD-1AE0-4C3D-9EE7-19E46AEDA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9" y="1568834"/>
            <a:ext cx="292586" cy="5303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67527"/>
              </p:ext>
            </p:extLst>
          </p:nvPr>
        </p:nvGraphicFramePr>
        <p:xfrm>
          <a:off x="2671573" y="1322926"/>
          <a:ext cx="4015037" cy="4709668"/>
        </p:xfrm>
        <a:graphic>
          <a:graphicData uri="http://schemas.openxmlformats.org/drawingml/2006/table">
            <a:tbl>
              <a:tblPr firstRow="1" firstCol="1" bandRow="1"/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ANOTARSE</a:t>
                      </a:r>
                      <a:endParaRPr lang="es-MX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nombre de la Unidad Administrativa responsable que recibe o genera los documentos de archivo que integran el expediente.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código de la Unidad Administrativa en la que se divide el Fondo de acuerdo a las atribuciones correspondiente. 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código de la Unidad Administrativa en la que se divide la Sección de acuerdo a las atribuciones correspondiente.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código de la división de la Sección que identifica al conjunto de documentos producidos por la Unidades Administrativas.  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número clasificador que contiene los elementos: Sección, Subsección y Serie al cual se agrega el número consecutivo del expediente más el año de apertura del primero documento.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resumen o sinopsis del contenido sobre el que versa el expediente.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9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APERTURA: El día, mes y año en números arábigos, de la fecha del primer documento de archivo del expediente recibido o Generado.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CIERRE: El día, mes y año en número arábigo, de la fecha del último documento de archivo del expediente recibido o generado.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número total de fojas útiles al cierre del expediente.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Marca con una “X” según sea la condición de los documentos que les confiere sus características valores primarios en los Archivos de Trámite y Concentración.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s-MX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periodo de guarda de la documentación en los Archivos de Trámite y Concentración conforme al Catálogo de Disposición Documental.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1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69766C95-901B-40CF-BF9F-683C0DC6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6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C2C4172B-2D9D-483D-885E-5AF0941B9042}"/>
              </a:ext>
            </a:extLst>
          </p:cNvPr>
          <p:cNvSpPr txBox="1"/>
          <p:nvPr/>
        </p:nvSpPr>
        <p:spPr>
          <a:xfrm>
            <a:off x="6387961" y="5269422"/>
            <a:ext cx="1549139" cy="34624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228 488 0861</a:t>
            </a:r>
            <a:endParaRPr lang="es-MX" sz="1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grpSp>
        <p:nvGrpSpPr>
          <p:cNvPr id="4" name="Grupo 9">
            <a:extLst>
              <a:ext uri="{FF2B5EF4-FFF2-40B4-BE49-F238E27FC236}">
                <a16:creationId xmlns:a16="http://schemas.microsoft.com/office/drawing/2014/main" id="{4F11C6CA-EAFE-46E7-A8A2-8ABEC7A0EBAB}"/>
              </a:ext>
            </a:extLst>
          </p:cNvPr>
          <p:cNvGrpSpPr/>
          <p:nvPr/>
        </p:nvGrpSpPr>
        <p:grpSpPr>
          <a:xfrm>
            <a:off x="4844719" y="2499210"/>
            <a:ext cx="3044806" cy="2780379"/>
            <a:chOff x="4844719" y="2499210"/>
            <a:chExt cx="3044806" cy="278037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025142D-B4F6-415F-9C9D-EA704AFDD082}"/>
                </a:ext>
              </a:extLst>
            </p:cNvPr>
            <p:cNvSpPr txBox="1"/>
            <p:nvPr/>
          </p:nvSpPr>
          <p:spPr>
            <a:xfrm>
              <a:off x="4844719" y="3419663"/>
              <a:ext cx="3044805" cy="9310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Julio César Medina Gutiérrez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Oficina de Archivo de Concentración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jmedina.ivai@outlook.com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julio.medina@ivai.org.mx</a:t>
              </a:r>
              <a:endParaRPr lang="es-MX" sz="1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endParaRPr>
            </a:p>
          </p:txBody>
        </p:sp>
        <p:sp>
          <p:nvSpPr>
            <p:cNvPr id="6" name="CuadroTexto 4">
              <a:extLst>
                <a:ext uri="{FF2B5EF4-FFF2-40B4-BE49-F238E27FC236}">
                  <a16:creationId xmlns:a16="http://schemas.microsoft.com/office/drawing/2014/main" id="{98CDDCA2-AFF6-4148-A1F2-2760008B41FD}"/>
                </a:ext>
              </a:extLst>
            </p:cNvPr>
            <p:cNvSpPr txBox="1"/>
            <p:nvPr/>
          </p:nvSpPr>
          <p:spPr>
            <a:xfrm>
              <a:off x="4867223" y="2499210"/>
              <a:ext cx="3022302" cy="9310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Ivonne Alejandra Reyes Alcántara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Área Coordinadora de Archivos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areyes.ivai@outlook.com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ivonne.reyes@ivai.org.mx</a:t>
              </a:r>
              <a:endParaRPr lang="es-MX" sz="1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endParaRPr>
            </a:p>
          </p:txBody>
        </p:sp>
        <p:sp>
          <p:nvSpPr>
            <p:cNvPr id="7" name="CuadroTexto 4">
              <a:extLst>
                <a:ext uri="{FF2B5EF4-FFF2-40B4-BE49-F238E27FC236}">
                  <a16:creationId xmlns:a16="http://schemas.microsoft.com/office/drawing/2014/main" id="{7967ADCC-DF25-4719-98C3-599C25214141}"/>
                </a:ext>
              </a:extLst>
            </p:cNvPr>
            <p:cNvSpPr txBox="1"/>
            <p:nvPr/>
          </p:nvSpPr>
          <p:spPr>
            <a:xfrm>
              <a:off x="5301572" y="4348566"/>
              <a:ext cx="2587953" cy="9310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Yulissa Vázquez Zepeda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Oficina de Archivo de Histórico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yvzepeda.ivai@outlook.com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ea typeface=""/>
                  <a:cs typeface="Arial" pitchFamily="34"/>
                </a:rPr>
                <a:t>yulissa.vazquez@ivai.org.mx</a:t>
              </a:r>
              <a:endParaRPr lang="es-MX" sz="1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93F0F127-0663-440D-A014-6B7FF1B5F8DC}"/>
              </a:ext>
            </a:extLst>
          </p:cNvPr>
          <p:cNvGrpSpPr/>
          <p:nvPr/>
        </p:nvGrpSpPr>
        <p:grpSpPr>
          <a:xfrm>
            <a:off x="335758" y="1102784"/>
            <a:ext cx="8472491" cy="5589178"/>
            <a:chOff x="335758" y="1102784"/>
            <a:chExt cx="8472491" cy="5589178"/>
          </a:xfrm>
        </p:grpSpPr>
        <p:grpSp>
          <p:nvGrpSpPr>
            <p:cNvPr id="3" name="Grupo 20">
              <a:extLst>
                <a:ext uri="{FF2B5EF4-FFF2-40B4-BE49-F238E27FC236}">
                  <a16:creationId xmlns:a16="http://schemas.microsoft.com/office/drawing/2014/main" id="{8C63B1A2-3C5B-4CDC-A365-2D24D58BC8AF}"/>
                </a:ext>
              </a:extLst>
            </p:cNvPr>
            <p:cNvGrpSpPr/>
            <p:nvPr/>
          </p:nvGrpSpPr>
          <p:grpSpPr>
            <a:xfrm>
              <a:off x="1259695" y="1102784"/>
              <a:ext cx="6724635" cy="4621761"/>
              <a:chOff x="1259695" y="1102784"/>
              <a:chExt cx="6724635" cy="4621761"/>
            </a:xfrm>
          </p:grpSpPr>
          <p:grpSp>
            <p:nvGrpSpPr>
              <p:cNvPr id="4" name="Grupo 7">
                <a:extLst>
                  <a:ext uri="{FF2B5EF4-FFF2-40B4-BE49-F238E27FC236}">
                    <a16:creationId xmlns:a16="http://schemas.microsoft.com/office/drawing/2014/main" id="{DB4246D8-6B7E-481D-8788-BEC991BD58C4}"/>
                  </a:ext>
                </a:extLst>
              </p:cNvPr>
              <p:cNvGrpSpPr/>
              <p:nvPr/>
            </p:nvGrpSpPr>
            <p:grpSpPr>
              <a:xfrm>
                <a:off x="3183730" y="1102784"/>
                <a:ext cx="2943225" cy="2790821"/>
                <a:chOff x="3183730" y="1102784"/>
                <a:chExt cx="2943225" cy="2790821"/>
              </a:xfrm>
            </p:grpSpPr>
            <p:sp>
              <p:nvSpPr>
                <p:cNvPr id="5" name="Elipse 4">
                  <a:extLst>
                    <a:ext uri="{FF2B5EF4-FFF2-40B4-BE49-F238E27FC236}">
                      <a16:creationId xmlns:a16="http://schemas.microsoft.com/office/drawing/2014/main" id="{0CC12650-2B33-42F3-9A7E-56094609184D}"/>
                    </a:ext>
                  </a:extLst>
                </p:cNvPr>
                <p:cNvSpPr/>
                <p:nvPr/>
              </p:nvSpPr>
              <p:spPr>
                <a:xfrm>
                  <a:off x="3183730" y="1102784"/>
                  <a:ext cx="2943225" cy="2790821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DFC9EF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6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223CD0C2-E59F-4874-8545-D3E07F8A48E5}"/>
                    </a:ext>
                  </a:extLst>
                </p:cNvPr>
                <p:cNvSpPr txBox="1"/>
                <p:nvPr/>
              </p:nvSpPr>
              <p:spPr>
                <a:xfrm>
                  <a:off x="3617119" y="1315565"/>
                  <a:ext cx="2076446" cy="26160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1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rPr>
                    <a:t>Archivos de trámite </a:t>
                  </a:r>
                </a:p>
              </p:txBody>
            </p:sp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ECF1B393-F9D2-4BF8-8B0C-46BC289D305C}"/>
                    </a:ext>
                  </a:extLst>
                </p:cNvPr>
                <p:cNvSpPr txBox="1"/>
                <p:nvPr/>
              </p:nvSpPr>
              <p:spPr>
                <a:xfrm>
                  <a:off x="3474244" y="1494961"/>
                  <a:ext cx="2362196" cy="1954381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100" b="0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rPr>
                    <a:t>Unidad responsable de administrar documentos de uso cotidiano y necesario para el ejercicio de las atribuciones y funciones de los sujetos obligados.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100" b="0" i="0" u="none" strike="noStrike" kern="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rPr>
                    <a:t>Cada área administrativa </a:t>
                  </a:r>
                  <a:r>
                    <a:rPr lang="es-MX" sz="1100" b="0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rPr>
                    <a:t>deberá contar con un responsable.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100" b="1" i="1" u="sng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ea typeface="Source Sans Pro Light" pitchFamily="34"/>
                    <a:cs typeface="Arial" pitchFamily="34"/>
                  </a:endParaRP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100" b="1" i="1" u="sng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rPr>
                    <a:t>Acceso solo al personal de la 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s-MX" sz="1100" b="1" i="1" u="sng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rPr>
                    <a:t>unidad generadora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1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ea typeface="Source Sans Pro Light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8" name="Grupo 13">
                <a:extLst>
                  <a:ext uri="{FF2B5EF4-FFF2-40B4-BE49-F238E27FC236}">
                    <a16:creationId xmlns:a16="http://schemas.microsoft.com/office/drawing/2014/main" id="{2FC1D211-1936-4AA2-92E6-2F0593146493}"/>
                  </a:ext>
                </a:extLst>
              </p:cNvPr>
              <p:cNvGrpSpPr/>
              <p:nvPr/>
            </p:nvGrpSpPr>
            <p:grpSpPr>
              <a:xfrm>
                <a:off x="1259695" y="2862538"/>
                <a:ext cx="2943225" cy="2790821"/>
                <a:chOff x="1259695" y="2862538"/>
                <a:chExt cx="2943225" cy="2790821"/>
              </a:xfrm>
            </p:grpSpPr>
            <p:sp>
              <p:nvSpPr>
                <p:cNvPr id="9" name="Elipse 12">
                  <a:extLst>
                    <a:ext uri="{FF2B5EF4-FFF2-40B4-BE49-F238E27FC236}">
                      <a16:creationId xmlns:a16="http://schemas.microsoft.com/office/drawing/2014/main" id="{38111B46-9CAD-4172-BBC9-06A799C9D1B4}"/>
                    </a:ext>
                  </a:extLst>
                </p:cNvPr>
                <p:cNvSpPr/>
                <p:nvPr/>
              </p:nvSpPr>
              <p:spPr>
                <a:xfrm>
                  <a:off x="1259695" y="2862538"/>
                  <a:ext cx="2943225" cy="2790821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DFC9EF">
                    <a:alpha val="50000"/>
                  </a:srgbClr>
                </a:solidFill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6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grpSp>
              <p:nvGrpSpPr>
                <p:cNvPr id="10" name="Grupo 18">
                  <a:extLst>
                    <a:ext uri="{FF2B5EF4-FFF2-40B4-BE49-F238E27FC236}">
                      <a16:creationId xmlns:a16="http://schemas.microsoft.com/office/drawing/2014/main" id="{8729F14F-B8C4-453E-B6FE-E472C59C644F}"/>
                    </a:ext>
                  </a:extLst>
                </p:cNvPr>
                <p:cNvGrpSpPr/>
                <p:nvPr/>
              </p:nvGrpSpPr>
              <p:grpSpPr>
                <a:xfrm>
                  <a:off x="1550191" y="3347554"/>
                  <a:ext cx="2362196" cy="2082344"/>
                  <a:chOff x="1550191" y="3347554"/>
                  <a:chExt cx="2362196" cy="2082344"/>
                </a:xfrm>
              </p:grpSpPr>
              <p:sp>
                <p:nvSpPr>
                  <p:cNvPr id="11" name="CuadroTexto 10">
                    <a:extLst>
                      <a:ext uri="{FF2B5EF4-FFF2-40B4-BE49-F238E27FC236}">
                        <a16:creationId xmlns:a16="http://schemas.microsoft.com/office/drawing/2014/main" id="{FBF099F2-CB04-412D-BA22-53D30A343B69}"/>
                      </a:ext>
                    </a:extLst>
                  </p:cNvPr>
                  <p:cNvSpPr txBox="1"/>
                  <p:nvPr/>
                </p:nvSpPr>
                <p:spPr>
                  <a:xfrm>
                    <a:off x="1693066" y="3347554"/>
                    <a:ext cx="2076446" cy="261609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1" compatLnSpc="1">
                    <a:sp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s-MX" sz="1100" b="1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ea typeface="Source Sans Pro Light" pitchFamily="34"/>
                        <a:cs typeface="Arial" pitchFamily="34"/>
                      </a:rPr>
                      <a:t>Archivo histórico</a:t>
                    </a:r>
                  </a:p>
                </p:txBody>
              </p:sp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id="{63770778-8EA1-4561-9306-13FF35379009}"/>
                      </a:ext>
                    </a:extLst>
                  </p:cNvPr>
                  <p:cNvSpPr txBox="1"/>
                  <p:nvPr/>
                </p:nvSpPr>
                <p:spPr>
                  <a:xfrm>
                    <a:off x="1550191" y="3644798"/>
                    <a:ext cx="2362196" cy="1785100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just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s-MX" sz="11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ea typeface="Source Sans Pro Light" pitchFamily="34"/>
                        <a:cs typeface="Arial" pitchFamily="34"/>
                      </a:rPr>
                      <a:t>Unidad responsable de administrar, organizar, describir, conservar y divulgar la memoria documental institucional, así como la integrada por colecciones documentales de relevancia para la memoria nacional.</a:t>
                    </a:r>
                  </a:p>
                  <a:p>
                    <a:pPr marL="0" marR="0" lvl="0" indent="0" algn="just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s-MX" sz="1100" b="0" i="1" u="none" strike="noStrike" kern="1200" cap="none" spc="0" baseline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endParaRPr>
                  </a:p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s-MX" sz="1100" b="1" i="1" u="sng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ea typeface="Source Sans Pro Light" pitchFamily="34"/>
                        <a:cs typeface="Arial" pitchFamily="34"/>
                      </a:rPr>
                      <a:t>Fuente de acceso público</a:t>
                    </a:r>
                  </a:p>
                  <a:p>
                    <a:pPr marL="0" marR="0" lvl="0" indent="0" algn="just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s-MX" sz="11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endParaRPr>
                  </a:p>
                </p:txBody>
              </p:sp>
            </p:grpSp>
          </p:grpSp>
          <p:grpSp>
            <p:nvGrpSpPr>
              <p:cNvPr id="13" name="Grupo 14">
                <a:extLst>
                  <a:ext uri="{FF2B5EF4-FFF2-40B4-BE49-F238E27FC236}">
                    <a16:creationId xmlns:a16="http://schemas.microsoft.com/office/drawing/2014/main" id="{2671BEDC-F2F0-4C45-B7FA-AA0A93E4090A}"/>
                  </a:ext>
                </a:extLst>
              </p:cNvPr>
              <p:cNvGrpSpPr/>
              <p:nvPr/>
            </p:nvGrpSpPr>
            <p:grpSpPr>
              <a:xfrm>
                <a:off x="5041105" y="2933724"/>
                <a:ext cx="2943225" cy="2790821"/>
                <a:chOff x="5041105" y="2933724"/>
                <a:chExt cx="2943225" cy="2790821"/>
              </a:xfrm>
            </p:grpSpPr>
            <p:sp>
              <p:nvSpPr>
                <p:cNvPr id="14" name="Elipse 15">
                  <a:extLst>
                    <a:ext uri="{FF2B5EF4-FFF2-40B4-BE49-F238E27FC236}">
                      <a16:creationId xmlns:a16="http://schemas.microsoft.com/office/drawing/2014/main" id="{6C264363-FB66-4858-A237-4326D260DC38}"/>
                    </a:ext>
                  </a:extLst>
                </p:cNvPr>
                <p:cNvSpPr/>
                <p:nvPr/>
              </p:nvSpPr>
              <p:spPr>
                <a:xfrm>
                  <a:off x="5041105" y="2933724"/>
                  <a:ext cx="2943225" cy="2790821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DFC9EF">
                    <a:alpha val="50000"/>
                  </a:srgbClr>
                </a:solidFill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MX" sz="16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grpSp>
              <p:nvGrpSpPr>
                <p:cNvPr id="15" name="Grupo 16">
                  <a:extLst>
                    <a:ext uri="{FF2B5EF4-FFF2-40B4-BE49-F238E27FC236}">
                      <a16:creationId xmlns:a16="http://schemas.microsoft.com/office/drawing/2014/main" id="{95F3DF21-89B5-40D1-9E1D-D8E97020295E}"/>
                    </a:ext>
                  </a:extLst>
                </p:cNvPr>
                <p:cNvGrpSpPr/>
                <p:nvPr/>
              </p:nvGrpSpPr>
              <p:grpSpPr>
                <a:xfrm>
                  <a:off x="5331619" y="3418740"/>
                  <a:ext cx="2362196" cy="1913071"/>
                  <a:chOff x="5331619" y="3418740"/>
                  <a:chExt cx="2362196" cy="1913071"/>
                </a:xfrm>
              </p:grpSpPr>
              <p:sp>
                <p:nvSpPr>
                  <p:cNvPr id="16" name="CuadroTexto 17">
                    <a:extLst>
                      <a:ext uri="{FF2B5EF4-FFF2-40B4-BE49-F238E27FC236}">
                        <a16:creationId xmlns:a16="http://schemas.microsoft.com/office/drawing/2014/main" id="{3BA702DB-FA78-4A43-ADF3-EFF00C2B0C7E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494" y="3418740"/>
                    <a:ext cx="2076446" cy="261609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1" compatLnSpc="1">
                    <a:sp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s-MX" sz="1100" b="1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ea typeface="Source Sans Pro Light" pitchFamily="34"/>
                        <a:cs typeface="Arial" pitchFamily="34"/>
                      </a:rPr>
                      <a:t>Archivos de concentración</a:t>
                    </a:r>
                  </a:p>
                </p:txBody>
              </p:sp>
              <p:sp>
                <p:nvSpPr>
                  <p:cNvPr id="17" name="CuadroTexto 18">
                    <a:extLst>
                      <a:ext uri="{FF2B5EF4-FFF2-40B4-BE49-F238E27FC236}">
                        <a16:creationId xmlns:a16="http://schemas.microsoft.com/office/drawing/2014/main" id="{02BC1B5E-0775-4660-9A03-F94C305BB18B}"/>
                      </a:ext>
                    </a:extLst>
                  </p:cNvPr>
                  <p:cNvSpPr txBox="1"/>
                  <p:nvPr/>
                </p:nvSpPr>
                <p:spPr>
                  <a:xfrm>
                    <a:off x="5331619" y="3715984"/>
                    <a:ext cx="2362196" cy="1615827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just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s-MX" sz="11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ea typeface="Source Sans Pro Light" pitchFamily="34"/>
                        <a:cs typeface="Arial" pitchFamily="34"/>
                      </a:rPr>
                      <a:t>Se administran documentos  transferidos desde las áreas productoras, cuyo uso y consulta es esporádica y que permanecen en él hasta su disposición documental.</a:t>
                    </a:r>
                  </a:p>
                  <a:p>
                    <a:pPr marL="0" marR="0" lvl="0" indent="0" algn="just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s-MX" sz="11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" pitchFamily="34"/>
                      <a:ea typeface="Source Sans Pro Light" pitchFamily="34"/>
                      <a:cs typeface="Arial" pitchFamily="34"/>
                    </a:endParaRPr>
                  </a:p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s-MX" sz="1100" b="1" i="1" u="sng" strike="noStrike" kern="1200" cap="none" spc="0" baseline="0">
                        <a:solidFill>
                          <a:srgbClr val="000000"/>
                        </a:solidFill>
                        <a:uFillTx/>
                        <a:latin typeface="Arial" pitchFamily="34"/>
                        <a:ea typeface="Source Sans Pro Light" pitchFamily="34"/>
                        <a:cs typeface="Arial" pitchFamily="34"/>
                      </a:rPr>
                      <a:t>Acceso al personal autorizado por la unidad generadora</a:t>
                    </a:r>
                  </a:p>
                </p:txBody>
              </p:sp>
            </p:grpSp>
          </p:grpSp>
        </p:grpSp>
        <p:pic>
          <p:nvPicPr>
            <p:cNvPr id="18" name="Imagen 28" descr="C:\Users\DA_Director_\AppData\Local\Microsoft\Windows\INetCache\Content.MSO\D8D709CE.tmp">
              <a:extLst>
                <a:ext uri="{FF2B5EF4-FFF2-40B4-BE49-F238E27FC236}">
                  <a16:creationId xmlns:a16="http://schemas.microsoft.com/office/drawing/2014/main" id="{B31BA1AC-D3A9-4A31-85BD-C458CC209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1827" b="53939"/>
            <a:stretch>
              <a:fillRect/>
            </a:stretch>
          </p:blipFill>
          <p:spPr>
            <a:xfrm>
              <a:off x="6169831" y="1395081"/>
              <a:ext cx="1381128" cy="7239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Imagen 29" descr="Document archive catalog management documentation organizing icon flat set isolated  illustration">
              <a:extLst>
                <a:ext uri="{FF2B5EF4-FFF2-40B4-BE49-F238E27FC236}">
                  <a16:creationId xmlns:a16="http://schemas.microsoft.com/office/drawing/2014/main" id="{CB01C0A0-5D00-4975-8D9B-9BBA4F61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04" t="46798" r="73297" b="31431"/>
            <a:stretch>
              <a:fillRect/>
            </a:stretch>
          </p:blipFill>
          <p:spPr>
            <a:xfrm>
              <a:off x="7450942" y="5400546"/>
              <a:ext cx="1357307" cy="12914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0" name="Imagen 30" descr="Archivística - Archivo Nacional">
              <a:extLst>
                <a:ext uri="{FF2B5EF4-FFF2-40B4-BE49-F238E27FC236}">
                  <a16:creationId xmlns:a16="http://schemas.microsoft.com/office/drawing/2014/main" id="{80D2EB8F-77AC-4ECB-95F2-5E87959F0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437" t="6250" r="10937" b="26250"/>
            <a:stretch>
              <a:fillRect/>
            </a:stretch>
          </p:blipFill>
          <p:spPr>
            <a:xfrm>
              <a:off x="335758" y="5210434"/>
              <a:ext cx="1357317" cy="102823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AEF9937-DE77-476A-906E-1EF4A28E3028}"/>
              </a:ext>
            </a:extLst>
          </p:cNvPr>
          <p:cNvSpPr txBox="1"/>
          <p:nvPr/>
        </p:nvSpPr>
        <p:spPr>
          <a:xfrm>
            <a:off x="262469" y="965204"/>
            <a:ext cx="316889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TIPOS DE ARCHIVO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D6257747-B803-4784-87FA-265D56EE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865"/>
            <a:ext cx="9144000" cy="463070"/>
          </a:xfrm>
          <a:prstGeom prst="rect">
            <a:avLst/>
          </a:prstGeom>
          <a:gradFill>
            <a:gsLst>
              <a:gs pos="0">
                <a:srgbClr val="EDD59B"/>
              </a:gs>
              <a:gs pos="100000">
                <a:srgbClr val="ABC0E4"/>
              </a:gs>
            </a:gsLst>
            <a:lin ang="5400000"/>
          </a:gradFill>
          <a:ln cap="flat">
            <a:noFill/>
          </a:ln>
        </p:spPr>
      </p:pic>
      <p:grpSp>
        <p:nvGrpSpPr>
          <p:cNvPr id="3" name="Grupo 27">
            <a:extLst>
              <a:ext uri="{FF2B5EF4-FFF2-40B4-BE49-F238E27FC236}">
                <a16:creationId xmlns:a16="http://schemas.microsoft.com/office/drawing/2014/main" id="{F9DBA3EF-706C-4C5C-897A-402199E9B03A}"/>
              </a:ext>
            </a:extLst>
          </p:cNvPr>
          <p:cNvGrpSpPr/>
          <p:nvPr/>
        </p:nvGrpSpPr>
        <p:grpSpPr>
          <a:xfrm>
            <a:off x="1786472" y="1593232"/>
            <a:ext cx="5427137" cy="4334082"/>
            <a:chOff x="1786472" y="1593232"/>
            <a:chExt cx="5427137" cy="4334082"/>
          </a:xfrm>
        </p:grpSpPr>
        <p:pic>
          <p:nvPicPr>
            <p:cNvPr id="4" name="Picture 3" descr="C:\Users\glorieta\Pictures\el-archivo-de-oficina-gestin-3-1024.jpg">
              <a:extLst>
                <a:ext uri="{FF2B5EF4-FFF2-40B4-BE49-F238E27FC236}">
                  <a16:creationId xmlns:a16="http://schemas.microsoft.com/office/drawing/2014/main" id="{60611A86-48BB-4776-9832-643B7514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68" r="1909" b="1743"/>
            <a:stretch>
              <a:fillRect/>
            </a:stretch>
          </p:blipFill>
          <p:spPr>
            <a:xfrm>
              <a:off x="2006605" y="1593232"/>
              <a:ext cx="4944535" cy="433408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CuadroTexto 20">
              <a:extLst>
                <a:ext uri="{FF2B5EF4-FFF2-40B4-BE49-F238E27FC236}">
                  <a16:creationId xmlns:a16="http://schemas.microsoft.com/office/drawing/2014/main" id="{65E79FCA-E048-4CC4-B8D9-00AAEC8A7EC2}"/>
                </a:ext>
              </a:extLst>
            </p:cNvPr>
            <p:cNvSpPr txBox="1"/>
            <p:nvPr/>
          </p:nvSpPr>
          <p:spPr>
            <a:xfrm>
              <a:off x="2284418" y="2240316"/>
              <a:ext cx="1845734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Acumulación de documentos</a:t>
              </a:r>
            </a:p>
          </p:txBody>
        </p:sp>
        <p:sp>
          <p:nvSpPr>
            <p:cNvPr id="6" name="CuadroTexto 21">
              <a:extLst>
                <a:ext uri="{FF2B5EF4-FFF2-40B4-BE49-F238E27FC236}">
                  <a16:creationId xmlns:a16="http://schemas.microsoft.com/office/drawing/2014/main" id="{1F116BB0-2738-4A64-A75E-948E9FF4DAC1}"/>
                </a:ext>
              </a:extLst>
            </p:cNvPr>
            <p:cNvSpPr txBox="1"/>
            <p:nvPr/>
          </p:nvSpPr>
          <p:spPr>
            <a:xfrm>
              <a:off x="1786472" y="4070405"/>
              <a:ext cx="184573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Más papel</a:t>
              </a:r>
            </a:p>
          </p:txBody>
        </p:sp>
        <p:sp>
          <p:nvSpPr>
            <p:cNvPr id="7" name="CuadroTexto 22">
              <a:extLst>
                <a:ext uri="{FF2B5EF4-FFF2-40B4-BE49-F238E27FC236}">
                  <a16:creationId xmlns:a16="http://schemas.microsoft.com/office/drawing/2014/main" id="{E3C75E8B-BDBF-4939-A090-D262D168B1B7}"/>
                </a:ext>
              </a:extLst>
            </p:cNvPr>
            <p:cNvSpPr txBox="1"/>
            <p:nvPr/>
          </p:nvSpPr>
          <p:spPr>
            <a:xfrm>
              <a:off x="3496738" y="4912357"/>
              <a:ext cx="184573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Reproducción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de los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documentos</a:t>
              </a:r>
            </a:p>
          </p:txBody>
        </p:sp>
        <p:sp>
          <p:nvSpPr>
            <p:cNvPr id="8" name="CuadroTexto 23">
              <a:extLst>
                <a:ext uri="{FF2B5EF4-FFF2-40B4-BE49-F238E27FC236}">
                  <a16:creationId xmlns:a16="http://schemas.microsoft.com/office/drawing/2014/main" id="{22A6F2BD-744B-4CE0-ABA2-FB29A6D7A176}"/>
                </a:ext>
              </a:extLst>
            </p:cNvPr>
            <p:cNvSpPr txBox="1"/>
            <p:nvPr/>
          </p:nvSpPr>
          <p:spPr>
            <a:xfrm>
              <a:off x="4800609" y="2240316"/>
              <a:ext cx="1845734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Búsquedas</a:t>
              </a:r>
              <a:r>
                <a: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dificultosas</a:t>
              </a:r>
            </a:p>
          </p:txBody>
        </p:sp>
        <p:sp>
          <p:nvSpPr>
            <p:cNvPr id="9" name="CuadroTexto 24">
              <a:extLst>
                <a:ext uri="{FF2B5EF4-FFF2-40B4-BE49-F238E27FC236}">
                  <a16:creationId xmlns:a16="http://schemas.microsoft.com/office/drawing/2014/main" id="{27F62590-C1E9-46CF-8BF1-ABFD7517F7EB}"/>
                </a:ext>
              </a:extLst>
            </p:cNvPr>
            <p:cNvSpPr txBox="1"/>
            <p:nvPr/>
          </p:nvSpPr>
          <p:spPr>
            <a:xfrm>
              <a:off x="5367875" y="3993788"/>
              <a:ext cx="1845734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Pérdida de información</a:t>
              </a: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55686DC-E66F-47D8-B3E9-1C5D9F2BA3A1}"/>
                </a:ext>
              </a:extLst>
            </p:cNvPr>
            <p:cNvSpPr txBox="1"/>
            <p:nvPr/>
          </p:nvSpPr>
          <p:spPr>
            <a:xfrm>
              <a:off x="3759208" y="3177988"/>
              <a:ext cx="1439329" cy="121563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400" b="1" i="0" u="none" strike="noStrike" kern="1200" cap="none" spc="0" baseline="0">
                  <a:solidFill>
                    <a:srgbClr val="ED7D31"/>
                  </a:solidFill>
                  <a:uFillTx/>
                  <a:latin typeface="Arial" pitchFamily="34"/>
                  <a:cs typeface="Arial" pitchFamily="34"/>
                </a:rPr>
                <a:t>CÍRCULO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400" b="1" i="0" u="none" strike="noStrike" kern="1200" cap="none" spc="0" baseline="0">
                  <a:solidFill>
                    <a:srgbClr val="ED7D31"/>
                  </a:solidFill>
                  <a:uFillTx/>
                  <a:latin typeface="Arial" pitchFamily="34"/>
                  <a:cs typeface="Arial" pitchFamily="34"/>
                </a:rPr>
                <a:t>VICIOSO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400" b="1" i="0" u="none" strike="noStrike" kern="1200" cap="none" spc="0" baseline="0">
                  <a:solidFill>
                    <a:srgbClr val="ED7D31"/>
                  </a:solidFill>
                  <a:uFillTx/>
                  <a:latin typeface="Arial" pitchFamily="34"/>
                  <a:cs typeface="Arial" pitchFamily="34"/>
                </a:rPr>
                <a:t>EN LAS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400" b="1" i="0" u="none" strike="noStrike" kern="1200" cap="none" spc="0" baseline="0">
                  <a:solidFill>
                    <a:srgbClr val="ED7D31"/>
                  </a:solidFill>
                  <a:uFillTx/>
                  <a:latin typeface="Arial" pitchFamily="34"/>
                  <a:cs typeface="Arial" pitchFamily="34"/>
                </a:rPr>
                <a:t>OFICINAS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F97E5C-7228-45F8-8B27-9B9F6CFFEA4C}"/>
              </a:ext>
            </a:extLst>
          </p:cNvPr>
          <p:cNvSpPr txBox="1"/>
          <p:nvPr/>
        </p:nvSpPr>
        <p:spPr>
          <a:xfrm>
            <a:off x="742950" y="778053"/>
            <a:ext cx="765810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ARCHIVOS NO ORGANIZADOS Y ADMINISTRADOS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F2957F2-F0F3-4B22-992C-144D3090E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865"/>
            <a:ext cx="9144000" cy="463070"/>
          </a:xfrm>
          <a:prstGeom prst="rect">
            <a:avLst/>
          </a:prstGeom>
          <a:gradFill>
            <a:gsLst>
              <a:gs pos="0">
                <a:srgbClr val="EDD59B"/>
              </a:gs>
              <a:gs pos="100000">
                <a:srgbClr val="ABC0E4"/>
              </a:gs>
            </a:gsLst>
            <a:lin ang="5400000"/>
          </a:gradFill>
          <a:ln cap="flat">
            <a:noFill/>
          </a:ln>
        </p:spPr>
      </p:pic>
      <p:sp>
        <p:nvSpPr>
          <p:cNvPr id="3" name="CuadroTexto 14">
            <a:extLst>
              <a:ext uri="{FF2B5EF4-FFF2-40B4-BE49-F238E27FC236}">
                <a16:creationId xmlns:a16="http://schemas.microsoft.com/office/drawing/2014/main" id="{20F53692-2662-4D30-BD75-429913F70DE0}"/>
              </a:ext>
            </a:extLst>
          </p:cNvPr>
          <p:cNvSpPr txBox="1"/>
          <p:nvPr/>
        </p:nvSpPr>
        <p:spPr>
          <a:xfrm>
            <a:off x="1192213" y="855348"/>
            <a:ext cx="6759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IMPORTANCIA DEL ARCHIVO DE TRÁMITE</a:t>
            </a:r>
            <a:endParaRPr lang="es-MX" sz="24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4" name="Grupo 25">
            <a:extLst>
              <a:ext uri="{FF2B5EF4-FFF2-40B4-BE49-F238E27FC236}">
                <a16:creationId xmlns:a16="http://schemas.microsoft.com/office/drawing/2014/main" id="{95EA14DC-6D62-410D-9158-4E5B1CD35F46}"/>
              </a:ext>
            </a:extLst>
          </p:cNvPr>
          <p:cNvGrpSpPr/>
          <p:nvPr/>
        </p:nvGrpSpPr>
        <p:grpSpPr>
          <a:xfrm>
            <a:off x="1579031" y="1940621"/>
            <a:ext cx="5985927" cy="3208685"/>
            <a:chOff x="1579031" y="1940621"/>
            <a:chExt cx="5985927" cy="3208685"/>
          </a:xfrm>
        </p:grpSpPr>
        <p:grpSp>
          <p:nvGrpSpPr>
            <p:cNvPr id="5" name="Grupo 12">
              <a:extLst>
                <a:ext uri="{FF2B5EF4-FFF2-40B4-BE49-F238E27FC236}">
                  <a16:creationId xmlns:a16="http://schemas.microsoft.com/office/drawing/2014/main" id="{6F0BC2DC-45FD-480B-BFDF-1D7C3EB1CD70}"/>
                </a:ext>
              </a:extLst>
            </p:cNvPr>
            <p:cNvGrpSpPr/>
            <p:nvPr/>
          </p:nvGrpSpPr>
          <p:grpSpPr>
            <a:xfrm>
              <a:off x="1579031" y="3932587"/>
              <a:ext cx="5985927" cy="369335"/>
              <a:chOff x="1579031" y="3932587"/>
              <a:chExt cx="5985927" cy="369335"/>
            </a:xfrm>
          </p:grpSpPr>
          <p:sp>
            <p:nvSpPr>
              <p:cNvPr id="6" name="CuadroTexto 13">
                <a:extLst>
                  <a:ext uri="{FF2B5EF4-FFF2-40B4-BE49-F238E27FC236}">
                    <a16:creationId xmlns:a16="http://schemas.microsoft.com/office/drawing/2014/main" id="{3F1A2C4A-3A93-487E-BB9F-03A108520F2A}"/>
                  </a:ext>
                </a:extLst>
              </p:cNvPr>
              <p:cNvSpPr txBox="1"/>
              <p:nvPr/>
            </p:nvSpPr>
            <p:spPr>
              <a:xfrm>
                <a:off x="2036231" y="3941896"/>
                <a:ext cx="5528727" cy="33855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6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Son fuente de consulta para la toma de decisiones</a:t>
                </a:r>
              </a:p>
            </p:txBody>
          </p:sp>
          <p:sp>
            <p:nvSpPr>
              <p:cNvPr id="7" name="Flecha: a la derecha 14">
                <a:extLst>
                  <a:ext uri="{FF2B5EF4-FFF2-40B4-BE49-F238E27FC236}">
                    <a16:creationId xmlns:a16="http://schemas.microsoft.com/office/drawing/2014/main" id="{1B0A3B84-6B40-42C1-AD51-4A7E13010098}"/>
                  </a:ext>
                </a:extLst>
              </p:cNvPr>
              <p:cNvSpPr/>
              <p:nvPr/>
            </p:nvSpPr>
            <p:spPr>
              <a:xfrm>
                <a:off x="1579031" y="3932587"/>
                <a:ext cx="457200" cy="369335"/>
              </a:xfrm>
              <a:custGeom>
                <a:avLst>
                  <a:gd name="f0" fmla="val 1287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8" name="Grupo 19">
              <a:extLst>
                <a:ext uri="{FF2B5EF4-FFF2-40B4-BE49-F238E27FC236}">
                  <a16:creationId xmlns:a16="http://schemas.microsoft.com/office/drawing/2014/main" id="{32B985CE-6A31-4AE9-BDE1-679E172DF419}"/>
                </a:ext>
              </a:extLst>
            </p:cNvPr>
            <p:cNvGrpSpPr/>
            <p:nvPr/>
          </p:nvGrpSpPr>
          <p:grpSpPr>
            <a:xfrm>
              <a:off x="1579031" y="3237524"/>
              <a:ext cx="5733516" cy="369335"/>
              <a:chOff x="1579031" y="3237524"/>
              <a:chExt cx="5733516" cy="369335"/>
            </a:xfrm>
          </p:grpSpPr>
          <p:sp>
            <p:nvSpPr>
              <p:cNvPr id="9" name="CuadroTexto 7">
                <a:extLst>
                  <a:ext uri="{FF2B5EF4-FFF2-40B4-BE49-F238E27FC236}">
                    <a16:creationId xmlns:a16="http://schemas.microsoft.com/office/drawing/2014/main" id="{21B17C7F-700F-4390-AF4D-F241B9E7A55A}"/>
                  </a:ext>
                </a:extLst>
              </p:cNvPr>
              <p:cNvSpPr txBox="1"/>
              <p:nvPr/>
            </p:nvSpPr>
            <p:spPr>
              <a:xfrm>
                <a:off x="2036231" y="3268303"/>
                <a:ext cx="5276316" cy="33855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Facilitan la </a:t>
                </a:r>
                <a:r>
                  <a:rPr lang="es-MX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ubicación </a:t>
                </a:r>
                <a:r>
                  <a:rPr lang="es-MX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y localización de los documentos</a:t>
                </a:r>
              </a:p>
            </p:txBody>
          </p:sp>
          <p:sp>
            <p:nvSpPr>
              <p:cNvPr id="10" name="Flecha: a la derecha 17">
                <a:extLst>
                  <a:ext uri="{FF2B5EF4-FFF2-40B4-BE49-F238E27FC236}">
                    <a16:creationId xmlns:a16="http://schemas.microsoft.com/office/drawing/2014/main" id="{A9BEA89E-EEB8-4300-8733-D434C98CE8A6}"/>
                  </a:ext>
                </a:extLst>
              </p:cNvPr>
              <p:cNvSpPr/>
              <p:nvPr/>
            </p:nvSpPr>
            <p:spPr>
              <a:xfrm>
                <a:off x="1579031" y="3237524"/>
                <a:ext cx="457200" cy="369335"/>
              </a:xfrm>
              <a:custGeom>
                <a:avLst>
                  <a:gd name="f0" fmla="val 1287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11" name="Grupo 17">
              <a:extLst>
                <a:ext uri="{FF2B5EF4-FFF2-40B4-BE49-F238E27FC236}">
                  <a16:creationId xmlns:a16="http://schemas.microsoft.com/office/drawing/2014/main" id="{41C93A65-115D-4DF6-8385-6582B573AB0F}"/>
                </a:ext>
              </a:extLst>
            </p:cNvPr>
            <p:cNvGrpSpPr/>
            <p:nvPr/>
          </p:nvGrpSpPr>
          <p:grpSpPr>
            <a:xfrm>
              <a:off x="1583256" y="1940621"/>
              <a:ext cx="5610758" cy="625560"/>
              <a:chOff x="1583256" y="1940621"/>
              <a:chExt cx="5610758" cy="625560"/>
            </a:xfrm>
          </p:grpSpPr>
          <p:sp>
            <p:nvSpPr>
              <p:cNvPr id="12" name="Flecha: a la derecha 10">
                <a:extLst>
                  <a:ext uri="{FF2B5EF4-FFF2-40B4-BE49-F238E27FC236}">
                    <a16:creationId xmlns:a16="http://schemas.microsoft.com/office/drawing/2014/main" id="{DB9C257C-DFFB-4561-A2E9-80194FDBBEC7}"/>
                  </a:ext>
                </a:extLst>
              </p:cNvPr>
              <p:cNvSpPr/>
              <p:nvPr/>
            </p:nvSpPr>
            <p:spPr>
              <a:xfrm>
                <a:off x="1583256" y="1940621"/>
                <a:ext cx="457200" cy="369335"/>
              </a:xfrm>
              <a:custGeom>
                <a:avLst>
                  <a:gd name="f0" fmla="val 1287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" name="CuadroTexto 33">
                <a:extLst>
                  <a:ext uri="{FF2B5EF4-FFF2-40B4-BE49-F238E27FC236}">
                    <a16:creationId xmlns:a16="http://schemas.microsoft.com/office/drawing/2014/main" id="{C752AB59-9C5A-4D09-8194-D5730EC4C2EE}"/>
                  </a:ext>
                </a:extLst>
              </p:cNvPr>
              <p:cNvSpPr txBox="1"/>
              <p:nvPr/>
            </p:nvSpPr>
            <p:spPr>
              <a:xfrm>
                <a:off x="2040456" y="1981404"/>
                <a:ext cx="5153558" cy="584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También conocido como </a:t>
                </a:r>
                <a:r>
                  <a:rPr lang="es-MX" sz="16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Archivo de oficina o de gestión</a:t>
                </a:r>
                <a:endPara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14" name="Grupo 18">
              <a:extLst>
                <a:ext uri="{FF2B5EF4-FFF2-40B4-BE49-F238E27FC236}">
                  <a16:creationId xmlns:a16="http://schemas.microsoft.com/office/drawing/2014/main" id="{97E17B54-3492-49FB-870A-D539EA05E392}"/>
                </a:ext>
              </a:extLst>
            </p:cNvPr>
            <p:cNvGrpSpPr/>
            <p:nvPr/>
          </p:nvGrpSpPr>
          <p:grpSpPr>
            <a:xfrm>
              <a:off x="1583256" y="2584121"/>
              <a:ext cx="5653094" cy="604684"/>
              <a:chOff x="1583256" y="2584121"/>
              <a:chExt cx="5653094" cy="604684"/>
            </a:xfrm>
          </p:grpSpPr>
          <p:sp>
            <p:nvSpPr>
              <p:cNvPr id="15" name="CuadroTexto 16">
                <a:extLst>
                  <a:ext uri="{FF2B5EF4-FFF2-40B4-BE49-F238E27FC236}">
                    <a16:creationId xmlns:a16="http://schemas.microsoft.com/office/drawing/2014/main" id="{8074A42B-0856-45A1-9A97-3F2078F23F58}"/>
                  </a:ext>
                </a:extLst>
              </p:cNvPr>
              <p:cNvSpPr txBox="1"/>
              <p:nvPr/>
            </p:nvSpPr>
            <p:spPr>
              <a:xfrm>
                <a:off x="2082792" y="2604028"/>
                <a:ext cx="5153558" cy="584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600" b="1" i="0" u="none" strike="noStrike" kern="1200" cap="none" spc="0" baseline="0" dirty="0">
                    <a:solidFill>
                      <a:srgbClr val="FF71B8"/>
                    </a:solidFill>
                    <a:uFillTx/>
                    <a:latin typeface="Arial" pitchFamily="34"/>
                    <a:cs typeface="Arial" pitchFamily="34"/>
                  </a:rPr>
                  <a:t>Es el iniciador del proceso del ciclo vital del Documento</a:t>
                </a:r>
              </a:p>
            </p:txBody>
          </p:sp>
          <p:sp>
            <p:nvSpPr>
              <p:cNvPr id="16" name="Flecha: a la derecha 10">
                <a:extLst>
                  <a:ext uri="{FF2B5EF4-FFF2-40B4-BE49-F238E27FC236}">
                    <a16:creationId xmlns:a16="http://schemas.microsoft.com/office/drawing/2014/main" id="{5E5546E4-4BD5-424D-A495-3659DA51792A}"/>
                  </a:ext>
                </a:extLst>
              </p:cNvPr>
              <p:cNvSpPr/>
              <p:nvPr/>
            </p:nvSpPr>
            <p:spPr>
              <a:xfrm>
                <a:off x="1583256" y="2584121"/>
                <a:ext cx="457200" cy="369335"/>
              </a:xfrm>
              <a:custGeom>
                <a:avLst>
                  <a:gd name="f0" fmla="val 1287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17" name="Grupo 12">
              <a:extLst>
                <a:ext uri="{FF2B5EF4-FFF2-40B4-BE49-F238E27FC236}">
                  <a16:creationId xmlns:a16="http://schemas.microsoft.com/office/drawing/2014/main" id="{B1EC9773-B0E8-446F-AB75-85ABECF57EA9}"/>
                </a:ext>
              </a:extLst>
            </p:cNvPr>
            <p:cNvGrpSpPr/>
            <p:nvPr/>
          </p:nvGrpSpPr>
          <p:grpSpPr>
            <a:xfrm>
              <a:off x="1579031" y="4555211"/>
              <a:ext cx="5191652" cy="594095"/>
              <a:chOff x="1579031" y="4555211"/>
              <a:chExt cx="5191652" cy="594095"/>
            </a:xfrm>
          </p:grpSpPr>
          <p:sp>
            <p:nvSpPr>
              <p:cNvPr id="18" name="CuadroTexto 13">
                <a:extLst>
                  <a:ext uri="{FF2B5EF4-FFF2-40B4-BE49-F238E27FC236}">
                    <a16:creationId xmlns:a16="http://schemas.microsoft.com/office/drawing/2014/main" id="{CBD6FF23-ED3F-41DB-99EC-AB60AFFED5D7}"/>
                  </a:ext>
                </a:extLst>
              </p:cNvPr>
              <p:cNvSpPr txBox="1"/>
              <p:nvPr/>
            </p:nvSpPr>
            <p:spPr>
              <a:xfrm>
                <a:off x="2036231" y="4564529"/>
                <a:ext cx="4734452" cy="584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Cumplimiento a las obligaciones de transparencia y a la LGA.</a:t>
                </a:r>
                <a:endParaRPr lang="es-MX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9" name="Flecha: a la derecha 14">
                <a:extLst>
                  <a:ext uri="{FF2B5EF4-FFF2-40B4-BE49-F238E27FC236}">
                    <a16:creationId xmlns:a16="http://schemas.microsoft.com/office/drawing/2014/main" id="{D69BC647-DAFB-48DA-BE43-490DB847EBE6}"/>
                  </a:ext>
                </a:extLst>
              </p:cNvPr>
              <p:cNvSpPr/>
              <p:nvPr/>
            </p:nvSpPr>
            <p:spPr>
              <a:xfrm>
                <a:off x="1579031" y="4555211"/>
                <a:ext cx="457200" cy="369335"/>
              </a:xfrm>
              <a:custGeom>
                <a:avLst>
                  <a:gd name="f0" fmla="val 1287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MX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78962-1734-4487-AC34-6C55835BF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002" y="1252237"/>
            <a:ext cx="8635995" cy="947382"/>
          </a:xfrm>
        </p:spPr>
        <p:txBody>
          <a:bodyPr>
            <a:normAutofit fontScale="90000"/>
          </a:bodyPr>
          <a:lstStyle/>
          <a:p>
            <a:pPr lvl="0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lo largo de su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existencia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el documento a traviesa por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tres edades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(conocidas también como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etapas o fases)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determinadas por los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que tiene en cada una. A cada etapa le corresponde un tratamiento especializado y la conservación de los documentos en un archivo específico.</a:t>
            </a: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93D237D6-F402-48D0-85B0-59502D46CFEA}"/>
              </a:ext>
            </a:extLst>
          </p:cNvPr>
          <p:cNvGrpSpPr/>
          <p:nvPr/>
        </p:nvGrpSpPr>
        <p:grpSpPr>
          <a:xfrm>
            <a:off x="0" y="763716"/>
            <a:ext cx="9144000" cy="523219"/>
            <a:chOff x="0" y="763716"/>
            <a:chExt cx="9144000" cy="523219"/>
          </a:xfrm>
        </p:grpSpPr>
        <p:pic>
          <p:nvPicPr>
            <p:cNvPr id="4" name="Imagen 2">
              <a:extLst>
                <a:ext uri="{FF2B5EF4-FFF2-40B4-BE49-F238E27FC236}">
                  <a16:creationId xmlns:a16="http://schemas.microsoft.com/office/drawing/2014/main" id="{CE8C91CE-9187-45FA-83D4-BC355A1DA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865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sp>
          <p:nvSpPr>
            <p:cNvPr id="5" name="CuadroTexto 5">
              <a:extLst>
                <a:ext uri="{FF2B5EF4-FFF2-40B4-BE49-F238E27FC236}">
                  <a16:creationId xmlns:a16="http://schemas.microsoft.com/office/drawing/2014/main" id="{44AE40D3-1513-4986-9B5B-860EF860F942}"/>
                </a:ext>
              </a:extLst>
            </p:cNvPr>
            <p:cNvSpPr txBox="1"/>
            <p:nvPr/>
          </p:nvSpPr>
          <p:spPr>
            <a:xfrm>
              <a:off x="402171" y="763716"/>
              <a:ext cx="8339666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CICLO VITAL DE LOS DOCUMENTOS</a:t>
              </a:r>
              <a:endParaRPr lang="es-MX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C3F20C5-884E-4471-BC66-3B0A21E87BC5}"/>
              </a:ext>
            </a:extLst>
          </p:cNvPr>
          <p:cNvGrpSpPr/>
          <p:nvPr/>
        </p:nvGrpSpPr>
        <p:grpSpPr>
          <a:xfrm>
            <a:off x="1359176" y="2164921"/>
            <a:ext cx="6282524" cy="4490039"/>
            <a:chOff x="1430738" y="2252385"/>
            <a:chExt cx="6282524" cy="4490039"/>
          </a:xfrm>
        </p:grpSpPr>
        <p:pic>
          <p:nvPicPr>
            <p:cNvPr id="6" name="Picture 2" descr="Sistema institucional">
              <a:extLst>
                <a:ext uri="{FF2B5EF4-FFF2-40B4-BE49-F238E27FC236}">
                  <a16:creationId xmlns:a16="http://schemas.microsoft.com/office/drawing/2014/main" id="{110878F4-B426-42E7-8A18-BE43EEB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060" b="3433"/>
            <a:stretch>
              <a:fillRect/>
            </a:stretch>
          </p:blipFill>
          <p:spPr>
            <a:xfrm>
              <a:off x="1430738" y="2702600"/>
              <a:ext cx="6282524" cy="358551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Flecha: curvada hacia abajo 6">
              <a:extLst>
                <a:ext uri="{FF2B5EF4-FFF2-40B4-BE49-F238E27FC236}">
                  <a16:creationId xmlns:a16="http://schemas.microsoft.com/office/drawing/2014/main" id="{BD8F34B8-85A7-452D-94C6-9210743D6B3B}"/>
                </a:ext>
              </a:extLst>
            </p:cNvPr>
            <p:cNvSpPr/>
            <p:nvPr/>
          </p:nvSpPr>
          <p:spPr>
            <a:xfrm>
              <a:off x="2995819" y="2400394"/>
              <a:ext cx="948055" cy="334010"/>
            </a:xfrm>
            <a:prstGeom prst="curved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8" name="Cuadro de texto 45">
              <a:extLst>
                <a:ext uri="{FF2B5EF4-FFF2-40B4-BE49-F238E27FC236}">
                  <a16:creationId xmlns:a16="http://schemas.microsoft.com/office/drawing/2014/main" id="{792D12BA-1632-4C02-840B-CC9F9855C903}"/>
                </a:ext>
              </a:extLst>
            </p:cNvPr>
            <p:cNvSpPr txBox="1"/>
            <p:nvPr/>
          </p:nvSpPr>
          <p:spPr>
            <a:xfrm>
              <a:off x="3685418" y="2252385"/>
              <a:ext cx="1148975" cy="450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b="1" dirty="0">
                  <a:solidFill>
                    <a:srgbClr val="53813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Transferencia primaria</a:t>
              </a:r>
              <a:endParaRPr lang="es-MX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lecha: curvada hacia abajo 8">
              <a:extLst>
                <a:ext uri="{FF2B5EF4-FFF2-40B4-BE49-F238E27FC236}">
                  <a16:creationId xmlns:a16="http://schemas.microsoft.com/office/drawing/2014/main" id="{5456FE9A-D5AE-4CD9-88D4-E8C7DECEA1CE}"/>
                </a:ext>
              </a:extLst>
            </p:cNvPr>
            <p:cNvSpPr/>
            <p:nvPr/>
          </p:nvSpPr>
          <p:spPr>
            <a:xfrm>
              <a:off x="5098988" y="2410277"/>
              <a:ext cx="948055" cy="334010"/>
            </a:xfrm>
            <a:prstGeom prst="curvedDownArrow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0" name="Cuadro de texto 48">
              <a:extLst>
                <a:ext uri="{FF2B5EF4-FFF2-40B4-BE49-F238E27FC236}">
                  <a16:creationId xmlns:a16="http://schemas.microsoft.com/office/drawing/2014/main" id="{66DE8A3E-686B-4235-9CF3-30BD4B1010C3}"/>
                </a:ext>
              </a:extLst>
            </p:cNvPr>
            <p:cNvSpPr txBox="1"/>
            <p:nvPr/>
          </p:nvSpPr>
          <p:spPr>
            <a:xfrm>
              <a:off x="5853305" y="2283317"/>
              <a:ext cx="1148975" cy="450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b="1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Transferencia secundaria</a:t>
              </a:r>
              <a:endParaRPr lang="es-MX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F88A882-AA18-4F47-93E6-D8A6058F4C16}"/>
                </a:ext>
              </a:extLst>
            </p:cNvPr>
            <p:cNvGrpSpPr/>
            <p:nvPr/>
          </p:nvGrpSpPr>
          <p:grpSpPr>
            <a:xfrm>
              <a:off x="2319418" y="6094284"/>
              <a:ext cx="1791948" cy="633605"/>
              <a:chOff x="2319418" y="6094284"/>
              <a:chExt cx="1791948" cy="633605"/>
            </a:xfrm>
          </p:grpSpPr>
          <p:sp>
            <p:nvSpPr>
              <p:cNvPr id="11" name="Flecha: cheurón 10">
                <a:extLst>
                  <a:ext uri="{FF2B5EF4-FFF2-40B4-BE49-F238E27FC236}">
                    <a16:creationId xmlns:a16="http://schemas.microsoft.com/office/drawing/2014/main" id="{D1ECA500-E25D-43DE-B9B9-76D38030C33D}"/>
                  </a:ext>
                </a:extLst>
              </p:cNvPr>
              <p:cNvSpPr/>
              <p:nvPr/>
            </p:nvSpPr>
            <p:spPr>
              <a:xfrm rot="5400000">
                <a:off x="3083284" y="6087244"/>
                <a:ext cx="264216" cy="278296"/>
              </a:xfrm>
              <a:prstGeom prst="chevr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uadro de texto 45">
                <a:extLst>
                  <a:ext uri="{FF2B5EF4-FFF2-40B4-BE49-F238E27FC236}">
                    <a16:creationId xmlns:a16="http://schemas.microsoft.com/office/drawing/2014/main" id="{062030FC-B9C3-485A-A972-806C951DC67B}"/>
                  </a:ext>
                </a:extLst>
              </p:cNvPr>
              <p:cNvSpPr txBox="1"/>
              <p:nvPr/>
            </p:nvSpPr>
            <p:spPr>
              <a:xfrm>
                <a:off x="2319418" y="6277674"/>
                <a:ext cx="1791948" cy="4502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Desincorporación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1E02324-CEE6-4A8E-8FEA-F15594A9EA51}"/>
                </a:ext>
              </a:extLst>
            </p:cNvPr>
            <p:cNvGrpSpPr/>
            <p:nvPr/>
          </p:nvGrpSpPr>
          <p:grpSpPr>
            <a:xfrm>
              <a:off x="4498779" y="6094284"/>
              <a:ext cx="1791948" cy="648140"/>
              <a:chOff x="2319418" y="6094284"/>
              <a:chExt cx="1791948" cy="648140"/>
            </a:xfrm>
          </p:grpSpPr>
          <p:sp>
            <p:nvSpPr>
              <p:cNvPr id="15" name="Flecha: cheurón 14">
                <a:extLst>
                  <a:ext uri="{FF2B5EF4-FFF2-40B4-BE49-F238E27FC236}">
                    <a16:creationId xmlns:a16="http://schemas.microsoft.com/office/drawing/2014/main" id="{5D6DF00A-3B11-42CA-A803-A602D48C986A}"/>
                  </a:ext>
                </a:extLst>
              </p:cNvPr>
              <p:cNvSpPr/>
              <p:nvPr/>
            </p:nvSpPr>
            <p:spPr>
              <a:xfrm rot="5400000">
                <a:off x="3083284" y="6087244"/>
                <a:ext cx="264216" cy="278296"/>
              </a:xfrm>
              <a:prstGeom prst="chevron">
                <a:avLst/>
              </a:prstGeom>
              <a:solidFill>
                <a:srgbClr val="017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adro de texto 45">
                <a:extLst>
                  <a:ext uri="{FF2B5EF4-FFF2-40B4-BE49-F238E27FC236}">
                    <a16:creationId xmlns:a16="http://schemas.microsoft.com/office/drawing/2014/main" id="{09633BE6-59B0-4E3E-8167-8F9752D0290D}"/>
                  </a:ext>
                </a:extLst>
              </p:cNvPr>
              <p:cNvSpPr txBox="1"/>
              <p:nvPr/>
            </p:nvSpPr>
            <p:spPr>
              <a:xfrm>
                <a:off x="2319418" y="6292209"/>
                <a:ext cx="1791948" cy="4502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b="1" dirty="0">
                    <a:solidFill>
                      <a:srgbClr val="00999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Baja documental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DD4DB90-741B-4758-A61A-B9089303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865"/>
            <a:ext cx="9144000" cy="463070"/>
          </a:xfrm>
          <a:prstGeom prst="rect">
            <a:avLst/>
          </a:prstGeom>
          <a:gradFill>
            <a:gsLst>
              <a:gs pos="0">
                <a:srgbClr val="EDD59B"/>
              </a:gs>
              <a:gs pos="100000">
                <a:srgbClr val="ABC0E4"/>
              </a:gs>
            </a:gsLst>
            <a:lin ang="5400000"/>
          </a:gradFill>
          <a:ln cap="flat">
            <a:noFill/>
          </a:ln>
        </p:spPr>
      </p:pic>
      <p:sp>
        <p:nvSpPr>
          <p:cNvPr id="3" name="Rectángulo 12">
            <a:extLst>
              <a:ext uri="{FF2B5EF4-FFF2-40B4-BE49-F238E27FC236}">
                <a16:creationId xmlns:a16="http://schemas.microsoft.com/office/drawing/2014/main" id="{AB3CF1CF-55A3-4C9D-A8C0-BC0A889AEA6E}"/>
              </a:ext>
            </a:extLst>
          </p:cNvPr>
          <p:cNvSpPr/>
          <p:nvPr/>
        </p:nvSpPr>
        <p:spPr>
          <a:xfrm>
            <a:off x="258921" y="811630"/>
            <a:ext cx="8626156" cy="4308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200" b="1" i="0" u="none" strike="noStrike" kern="1200" cap="none" spc="-1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FUNCIONES  DEL RESPONSABLE DEL ARCHIVO DE TRÁMITE</a:t>
            </a:r>
          </a:p>
        </p:txBody>
      </p:sp>
      <p:sp>
        <p:nvSpPr>
          <p:cNvPr id="4" name="CuadroTexto 16">
            <a:extLst>
              <a:ext uri="{FF2B5EF4-FFF2-40B4-BE49-F238E27FC236}">
                <a16:creationId xmlns:a16="http://schemas.microsoft.com/office/drawing/2014/main" id="{D0785E7B-69C3-4458-9753-946A4E2900E3}"/>
              </a:ext>
            </a:extLst>
          </p:cNvPr>
          <p:cNvSpPr txBox="1"/>
          <p:nvPr/>
        </p:nvSpPr>
        <p:spPr>
          <a:xfrm>
            <a:off x="1422559" y="1656764"/>
            <a:ext cx="2582329" cy="984881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1" i="0" u="none" strike="noStrike" kern="1200" cap="none" spc="0" baseline="0" dirty="0">
                <a:solidFill>
                  <a:srgbClr val="FFC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1400" b="1" i="0" u="none" strike="noStrike" kern="1200" cap="none" spc="0" baseline="0" dirty="0">
                <a:solidFill>
                  <a:srgbClr val="F8CBAD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0" u="none" strike="noStrike" kern="1200" cap="none" spc="0" baseline="0" dirty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Integrar y organizar 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expedientes que </a:t>
            </a:r>
            <a:r>
              <a:rPr lang="es-MX" sz="1400" b="0" i="0" u="none" strike="noStrike" kern="0" cap="none" spc="0" baseline="0" dirty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produzca, use y reciba su</a:t>
            </a:r>
            <a:r>
              <a:rPr lang="es-MX" sz="1400" b="0" i="0" u="none" strike="noStrike" kern="1200" cap="none" spc="0" baseline="0" dirty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área o unidad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 dirty="0">
              <a:solidFill>
                <a:srgbClr val="F2F2F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7">
            <a:extLst>
              <a:ext uri="{FF2B5EF4-FFF2-40B4-BE49-F238E27FC236}">
                <a16:creationId xmlns:a16="http://schemas.microsoft.com/office/drawing/2014/main" id="{ACADCB52-01CB-4FDA-B275-BC65DCF71C66}"/>
              </a:ext>
            </a:extLst>
          </p:cNvPr>
          <p:cNvSpPr txBox="1"/>
          <p:nvPr/>
        </p:nvSpPr>
        <p:spPr>
          <a:xfrm>
            <a:off x="5079208" y="1665479"/>
            <a:ext cx="2582329" cy="984881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1" i="0" u="none" strike="noStrike" kern="1200" cap="none" spc="0" baseline="0">
                <a:solidFill>
                  <a:srgbClr val="FFC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400" b="1" i="0" u="none" strike="noStrike" kern="1200" cap="none" spc="0" baseline="0">
                <a:solidFill>
                  <a:srgbClr val="F8CBAD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la localización y consulta de los expedientes mediante la elaboración de los </a:t>
            </a:r>
            <a:r>
              <a:rPr lang="es-MX" sz="1400" b="0" i="0" u="sng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inventarios documentales</a:t>
            </a: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374030D2-4DDC-4953-9792-BF7EB680D10F}"/>
              </a:ext>
            </a:extLst>
          </p:cNvPr>
          <p:cNvSpPr txBox="1"/>
          <p:nvPr/>
        </p:nvSpPr>
        <p:spPr>
          <a:xfrm>
            <a:off x="5125778" y="3278745"/>
            <a:ext cx="2582329" cy="984881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1" i="0" u="none" strike="noStrike" kern="1200" cap="none" spc="0" baseline="0">
                <a:solidFill>
                  <a:srgbClr val="FFC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MX" sz="14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Resguardar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los archivos y la información que haya sido clasificada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0C322567-54D1-49B2-B82C-B6563D0CC84D}"/>
              </a:ext>
            </a:extLst>
          </p:cNvPr>
          <p:cNvSpPr txBox="1"/>
          <p:nvPr/>
        </p:nvSpPr>
        <p:spPr>
          <a:xfrm>
            <a:off x="1422559" y="3262057"/>
            <a:ext cx="2582329" cy="1200332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1" i="0" u="none" strike="noStrike" kern="1200" cap="none" spc="0" baseline="0">
                <a:solidFill>
                  <a:srgbClr val="FFC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1600" b="0" i="0" u="none" strike="noStrike" kern="0" cap="none" spc="0" baseline="0">
                <a:solidFill>
                  <a:srgbClr val="FFC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Colaborar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en la elaboración de los </a:t>
            </a:r>
            <a:r>
              <a:rPr lang="es-MX" sz="1400" b="0" i="0" u="sng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instrumentos de control archivístico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20">
            <a:extLst>
              <a:ext uri="{FF2B5EF4-FFF2-40B4-BE49-F238E27FC236}">
                <a16:creationId xmlns:a16="http://schemas.microsoft.com/office/drawing/2014/main" id="{68711EC5-2C92-43A5-8E81-FF2B007BF899}"/>
              </a:ext>
            </a:extLst>
          </p:cNvPr>
          <p:cNvSpPr txBox="1"/>
          <p:nvPr/>
        </p:nvSpPr>
        <p:spPr>
          <a:xfrm>
            <a:off x="1422559" y="4871740"/>
            <a:ext cx="2582329" cy="984881"/>
          </a:xfrm>
          <a:prstGeom prst="rect">
            <a:avLst/>
          </a:prstGeom>
          <a:solidFill>
            <a:srgbClr val="660066"/>
          </a:solidFill>
          <a:ln w="9528" cap="flat">
            <a:solidFill>
              <a:srgbClr val="660066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1" i="0" u="none" strike="noStrike" kern="1200" cap="none" spc="0" baseline="0">
                <a:solidFill>
                  <a:srgbClr val="FFC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1400" b="0" i="0" u="sng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transferencias primarias</a:t>
            </a:r>
            <a:r>
              <a:rPr lang="es-MX" sz="1400" b="0" i="0" u="none" strike="noStrike" kern="1200" cap="none" spc="0" baseline="0">
                <a:solidFill>
                  <a:srgbClr val="F2F2F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al archivo de concentración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1200" cap="none" spc="0" baseline="0">
              <a:solidFill>
                <a:srgbClr val="F2F2F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0">
            <a:extLst>
              <a:ext uri="{FF2B5EF4-FFF2-40B4-BE49-F238E27FC236}">
                <a16:creationId xmlns:a16="http://schemas.microsoft.com/office/drawing/2014/main" id="{86E3EF0E-5847-438C-B0EC-D28745C9EA2F}"/>
              </a:ext>
            </a:extLst>
          </p:cNvPr>
          <p:cNvSpPr txBox="1"/>
          <p:nvPr/>
        </p:nvSpPr>
        <p:spPr>
          <a:xfrm>
            <a:off x="6189134" y="5982498"/>
            <a:ext cx="2225658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Fuente: LGA art. 30</a:t>
            </a:r>
          </a:p>
        </p:txBody>
      </p:sp>
      <p:sp>
        <p:nvSpPr>
          <p:cNvPr id="10" name="Flecha: curvada hacia la derecha 27">
            <a:extLst>
              <a:ext uri="{FF2B5EF4-FFF2-40B4-BE49-F238E27FC236}">
                <a16:creationId xmlns:a16="http://schemas.microsoft.com/office/drawing/2014/main" id="{382566C1-093B-4F04-84BB-DBE0725DDAC0}"/>
              </a:ext>
            </a:extLst>
          </p:cNvPr>
          <p:cNvSpPr/>
          <p:nvPr/>
        </p:nvSpPr>
        <p:spPr>
          <a:xfrm>
            <a:off x="426476" y="4041154"/>
            <a:ext cx="871267" cy="1445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25000"/>
              <a:gd name="f10" fmla="val 50000"/>
              <a:gd name="f11" fmla="+- 0 0 -27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*/ f39 1 2"/>
              <a:gd name="f44" fmla="min f40 f39"/>
              <a:gd name="f45" fmla="*/ f40 f40 1"/>
              <a:gd name="f46" fmla="*/ f40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36 0 f49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7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40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40 1"/>
              <a:gd name="f90" fmla="at2 f64 f86"/>
              <a:gd name="f91" fmla="*/ f84 f33 1"/>
              <a:gd name="f92" fmla="*/ f85 f33 1"/>
              <a:gd name="f93" fmla="+- f90 f1 0"/>
              <a:gd name="f94" fmla="*/ f89 1 f71"/>
              <a:gd name="f95" fmla="*/ f93 f8 1"/>
              <a:gd name="f96" fmla="+- 0 0 f94"/>
              <a:gd name="f97" fmla="*/ f95 1 f0"/>
              <a:gd name="f98" fmla="+- 0 0 f96"/>
              <a:gd name="f99" fmla="+- 0 0 f97"/>
              <a:gd name="f100" fmla="at2 f98 f69"/>
              <a:gd name="f101" fmla="val f99"/>
              <a:gd name="f102" fmla="+- f100 f1 0"/>
              <a:gd name="f103" fmla="+- 0 0 f101"/>
              <a:gd name="f104" fmla="*/ f102 f8 1"/>
              <a:gd name="f105" fmla="*/ f103 f0 1"/>
              <a:gd name="f106" fmla="*/ f104 1 f0"/>
              <a:gd name="f107" fmla="*/ f105 1 f8"/>
              <a:gd name="f108" fmla="+- 0 0 f106"/>
              <a:gd name="f109" fmla="+- f107 0 f1"/>
              <a:gd name="f110" fmla="val f108"/>
              <a:gd name="f111" fmla="+- 0 0 f110"/>
              <a:gd name="f112" fmla="+- f0 0 f109"/>
              <a:gd name="f113" fmla="+- 0 0 f109"/>
              <a:gd name="f114" fmla="*/ f111 f0 1"/>
              <a:gd name="f115" fmla="*/ f114 1 f8"/>
              <a:gd name="f116" fmla="+- f115 0 f1"/>
              <a:gd name="f117" fmla="+- f116 0 f1"/>
              <a:gd name="f118" fmla="+- f1 f116 0"/>
              <a:gd name="f119" fmla="+- f0 0 f1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88"/>
              </a:cxn>
              <a:cxn ang="f31">
                <a:pos x="f65" y="f92"/>
              </a:cxn>
              <a:cxn ang="f32">
                <a:pos x="f41" y="f70"/>
              </a:cxn>
              <a:cxn ang="f32">
                <a:pos x="f65" y="f91"/>
              </a:cxn>
              <a:cxn ang="f32">
                <a:pos x="f41" y="f66"/>
              </a:cxn>
            </a:cxnLst>
            <a:rect l="f38" t="f38" r="f41" b="f42"/>
            <a:pathLst>
              <a:path stroke="0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close/>
              </a:path>
              <a:path stroke="0">
                <a:moveTo>
                  <a:pt x="f41" y="f58"/>
                </a:moveTo>
                <a:arcTo wR="f46" hR="f74" stAng="f2" swAng="f117"/>
                <a:arcTo wR="f46" hR="f74" stAng="f119" swAng="f118"/>
                <a:close/>
              </a:path>
              <a:path fill="none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lnTo>
                  <a:pt x="f38" y="f74"/>
                </a:lnTo>
                <a:arcTo wR="f46" hR="f74" stAng="f0" swAng="f1"/>
                <a:lnTo>
                  <a:pt x="f41" y="f58"/>
                </a:lnTo>
                <a:arcTo wR="f46" hR="f74" stAng="f2" swAng="f117"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curvada hacia la derecha 28">
            <a:extLst>
              <a:ext uri="{FF2B5EF4-FFF2-40B4-BE49-F238E27FC236}">
                <a16:creationId xmlns:a16="http://schemas.microsoft.com/office/drawing/2014/main" id="{505E66BC-64CF-4ABD-9927-E635C574AD5E}"/>
              </a:ext>
            </a:extLst>
          </p:cNvPr>
          <p:cNvSpPr/>
          <p:nvPr/>
        </p:nvSpPr>
        <p:spPr>
          <a:xfrm flipH="1">
            <a:off x="7798762" y="2341321"/>
            <a:ext cx="837819" cy="15277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25000"/>
              <a:gd name="f10" fmla="val 50000"/>
              <a:gd name="f11" fmla="+- 0 0 -27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*/ f39 1 2"/>
              <a:gd name="f44" fmla="min f40 f39"/>
              <a:gd name="f45" fmla="*/ f40 f40 1"/>
              <a:gd name="f46" fmla="*/ f40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36 0 f49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7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40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40 1"/>
              <a:gd name="f90" fmla="at2 f64 f86"/>
              <a:gd name="f91" fmla="*/ f84 f33 1"/>
              <a:gd name="f92" fmla="*/ f85 f33 1"/>
              <a:gd name="f93" fmla="+- f90 f1 0"/>
              <a:gd name="f94" fmla="*/ f89 1 f71"/>
              <a:gd name="f95" fmla="*/ f93 f8 1"/>
              <a:gd name="f96" fmla="+- 0 0 f94"/>
              <a:gd name="f97" fmla="*/ f95 1 f0"/>
              <a:gd name="f98" fmla="+- 0 0 f96"/>
              <a:gd name="f99" fmla="+- 0 0 f97"/>
              <a:gd name="f100" fmla="at2 f98 f69"/>
              <a:gd name="f101" fmla="val f99"/>
              <a:gd name="f102" fmla="+- f100 f1 0"/>
              <a:gd name="f103" fmla="+- 0 0 f101"/>
              <a:gd name="f104" fmla="*/ f102 f8 1"/>
              <a:gd name="f105" fmla="*/ f103 f0 1"/>
              <a:gd name="f106" fmla="*/ f104 1 f0"/>
              <a:gd name="f107" fmla="*/ f105 1 f8"/>
              <a:gd name="f108" fmla="+- 0 0 f106"/>
              <a:gd name="f109" fmla="+- f107 0 f1"/>
              <a:gd name="f110" fmla="val f108"/>
              <a:gd name="f111" fmla="+- 0 0 f110"/>
              <a:gd name="f112" fmla="+- f0 0 f109"/>
              <a:gd name="f113" fmla="+- 0 0 f109"/>
              <a:gd name="f114" fmla="*/ f111 f0 1"/>
              <a:gd name="f115" fmla="*/ f114 1 f8"/>
              <a:gd name="f116" fmla="+- f115 0 f1"/>
              <a:gd name="f117" fmla="+- f116 0 f1"/>
              <a:gd name="f118" fmla="+- f1 f116 0"/>
              <a:gd name="f119" fmla="+- f0 0 f1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88"/>
              </a:cxn>
              <a:cxn ang="f31">
                <a:pos x="f65" y="f92"/>
              </a:cxn>
              <a:cxn ang="f32">
                <a:pos x="f41" y="f70"/>
              </a:cxn>
              <a:cxn ang="f32">
                <a:pos x="f65" y="f91"/>
              </a:cxn>
              <a:cxn ang="f32">
                <a:pos x="f41" y="f66"/>
              </a:cxn>
            </a:cxnLst>
            <a:rect l="f38" t="f38" r="f41" b="f42"/>
            <a:pathLst>
              <a:path stroke="0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close/>
              </a:path>
              <a:path stroke="0">
                <a:moveTo>
                  <a:pt x="f41" y="f58"/>
                </a:moveTo>
                <a:arcTo wR="f46" hR="f74" stAng="f2" swAng="f117"/>
                <a:arcTo wR="f46" hR="f74" stAng="f119" swAng="f118"/>
                <a:close/>
              </a:path>
              <a:path fill="none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lnTo>
                  <a:pt x="f38" y="f74"/>
                </a:lnTo>
                <a:arcTo wR="f46" hR="f74" stAng="f0" swAng="f1"/>
                <a:lnTo>
                  <a:pt x="f41" y="f58"/>
                </a:lnTo>
                <a:arcTo wR="f46" hR="f74" stAng="f2" swAng="f117"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cheurón 29">
            <a:extLst>
              <a:ext uri="{FF2B5EF4-FFF2-40B4-BE49-F238E27FC236}">
                <a16:creationId xmlns:a16="http://schemas.microsoft.com/office/drawing/2014/main" id="{2815AEB2-3FFC-4534-8AD9-AAC736B188E1}"/>
              </a:ext>
            </a:extLst>
          </p:cNvPr>
          <p:cNvSpPr/>
          <p:nvPr/>
        </p:nvSpPr>
        <p:spPr>
          <a:xfrm>
            <a:off x="4235647" y="1845286"/>
            <a:ext cx="611998" cy="6252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31">
            <a:extLst>
              <a:ext uri="{FF2B5EF4-FFF2-40B4-BE49-F238E27FC236}">
                <a16:creationId xmlns:a16="http://schemas.microsoft.com/office/drawing/2014/main" id="{E810C86C-34CF-4E93-9752-CC31D89748B1}"/>
              </a:ext>
            </a:extLst>
          </p:cNvPr>
          <p:cNvSpPr/>
          <p:nvPr/>
        </p:nvSpPr>
        <p:spPr>
          <a:xfrm flipH="1">
            <a:off x="4182200" y="3424135"/>
            <a:ext cx="611998" cy="6774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3">
            <a:extLst>
              <a:ext uri="{FF2B5EF4-FFF2-40B4-BE49-F238E27FC236}">
                <a16:creationId xmlns:a16="http://schemas.microsoft.com/office/drawing/2014/main" id="{E01E17A6-8901-438F-A945-65E422CBB0CE}"/>
              </a:ext>
            </a:extLst>
          </p:cNvPr>
          <p:cNvGrpSpPr/>
          <p:nvPr/>
        </p:nvGrpSpPr>
        <p:grpSpPr>
          <a:xfrm>
            <a:off x="-155" y="818442"/>
            <a:ext cx="9144155" cy="6033010"/>
            <a:chOff x="-155" y="818442"/>
            <a:chExt cx="9144155" cy="603301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3142B69-B218-4815-A157-11CC70D9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388382"/>
              <a:ext cx="9144000" cy="463070"/>
            </a:xfrm>
            <a:prstGeom prst="rect">
              <a:avLst/>
            </a:prstGeom>
            <a:gradFill>
              <a:gsLst>
                <a:gs pos="0">
                  <a:srgbClr val="EDD59B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</a:ln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A5CD751-6F4C-42A4-B1F5-7F5C1B3A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346" b="33516"/>
            <a:stretch>
              <a:fillRect/>
            </a:stretch>
          </p:blipFill>
          <p:spPr>
            <a:xfrm>
              <a:off x="-155" y="818442"/>
              <a:ext cx="9144000" cy="57468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5" name="CuadroTexto 32">
            <a:extLst>
              <a:ext uri="{FF2B5EF4-FFF2-40B4-BE49-F238E27FC236}">
                <a16:creationId xmlns:a16="http://schemas.microsoft.com/office/drawing/2014/main" id="{0BD36C51-F6C9-435A-9A8F-15828322644B}"/>
              </a:ext>
            </a:extLst>
          </p:cNvPr>
          <p:cNvSpPr txBox="1"/>
          <p:nvPr/>
        </p:nvSpPr>
        <p:spPr>
          <a:xfrm>
            <a:off x="954158" y="2059384"/>
            <a:ext cx="7116418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Conceptos básicos y procedimientos para la eliminación de Documentos de Comprobación Administrativa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B909CF1-A4D0-4203-BF04-704D0C0F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865"/>
            <a:ext cx="9144000" cy="463070"/>
          </a:xfrm>
          <a:prstGeom prst="rect">
            <a:avLst/>
          </a:prstGeom>
          <a:gradFill>
            <a:gsLst>
              <a:gs pos="0">
                <a:srgbClr val="EDD59B"/>
              </a:gs>
              <a:gs pos="100000">
                <a:srgbClr val="ABC0E4"/>
              </a:gs>
            </a:gsLst>
            <a:lin ang="5400000"/>
          </a:gradFill>
          <a:ln cap="flat">
            <a:noFill/>
          </a:ln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id="{7418FAD3-FF66-4FAE-BDFF-0F8C0AE46DA9}"/>
              </a:ext>
            </a:extLst>
          </p:cNvPr>
          <p:cNvSpPr txBox="1"/>
          <p:nvPr/>
        </p:nvSpPr>
        <p:spPr>
          <a:xfrm>
            <a:off x="1756973" y="810999"/>
            <a:ext cx="563007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TERMINOLOGÍA ARCHIVÍSTICA</a:t>
            </a:r>
            <a:endParaRPr lang="es-MX" sz="2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grpSp>
        <p:nvGrpSpPr>
          <p:cNvPr id="4" name="Grupo 13">
            <a:extLst>
              <a:ext uri="{FF2B5EF4-FFF2-40B4-BE49-F238E27FC236}">
                <a16:creationId xmlns:a16="http://schemas.microsoft.com/office/drawing/2014/main" id="{76F8473D-F4B3-41B7-99B0-A60A6C408299}"/>
              </a:ext>
            </a:extLst>
          </p:cNvPr>
          <p:cNvGrpSpPr/>
          <p:nvPr/>
        </p:nvGrpSpPr>
        <p:grpSpPr>
          <a:xfrm>
            <a:off x="2219752" y="1503959"/>
            <a:ext cx="4185373" cy="1207557"/>
            <a:chOff x="2219752" y="1503959"/>
            <a:chExt cx="4185373" cy="1207557"/>
          </a:xfrm>
        </p:grpSpPr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E2FA0BF0-205B-45B4-9FE9-E1E6EF6F7C6E}"/>
                </a:ext>
              </a:extLst>
            </p:cNvPr>
            <p:cNvSpPr txBox="1"/>
            <p:nvPr/>
          </p:nvSpPr>
          <p:spPr>
            <a:xfrm>
              <a:off x="2908048" y="1677777"/>
              <a:ext cx="3497077" cy="823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914400" rtl="0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17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Documento: </a:t>
              </a:r>
              <a:r>
                <a:rPr lang="es-MX" sz="17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Es todo </a:t>
              </a:r>
              <a:r>
                <a:rPr lang="es-MX" sz="17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registro</a:t>
              </a:r>
              <a:r>
                <a:rPr lang="es-MX" sz="17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de información independientemente de su soporte físico.</a:t>
              </a:r>
            </a:p>
          </p:txBody>
        </p:sp>
        <p:pic>
          <p:nvPicPr>
            <p:cNvPr id="6" name="Picture 2" descr="Imágenes de Documentos | Vectores, fotos de stock y PSD gratuitos">
              <a:extLst>
                <a:ext uri="{FF2B5EF4-FFF2-40B4-BE49-F238E27FC236}">
                  <a16:creationId xmlns:a16="http://schemas.microsoft.com/office/drawing/2014/main" id="{288CD9C8-6ED9-4086-83E1-959B5E8D5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183" t="10830" r="11841" b="10107"/>
            <a:stretch>
              <a:fillRect/>
            </a:stretch>
          </p:blipFill>
          <p:spPr>
            <a:xfrm rot="20950523">
              <a:off x="2219752" y="1544294"/>
              <a:ext cx="668865" cy="745071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7" name="Grupo 12">
              <a:extLst>
                <a:ext uri="{FF2B5EF4-FFF2-40B4-BE49-F238E27FC236}">
                  <a16:creationId xmlns:a16="http://schemas.microsoft.com/office/drawing/2014/main" id="{1557E731-63FB-4503-B2A1-280A02A6E895}"/>
                </a:ext>
              </a:extLst>
            </p:cNvPr>
            <p:cNvGrpSpPr/>
            <p:nvPr/>
          </p:nvGrpSpPr>
          <p:grpSpPr>
            <a:xfrm>
              <a:off x="2618951" y="1503959"/>
              <a:ext cx="3786174" cy="1207557"/>
              <a:chOff x="2618951" y="1503959"/>
              <a:chExt cx="3786174" cy="1207557"/>
            </a:xfrm>
          </p:grpSpPr>
          <p:cxnSp>
            <p:nvCxnSpPr>
              <p:cNvPr id="8" name="Conector recto 5">
                <a:extLst>
                  <a:ext uri="{FF2B5EF4-FFF2-40B4-BE49-F238E27FC236}">
                    <a16:creationId xmlns:a16="http://schemas.microsoft.com/office/drawing/2014/main" id="{997A5FC3-A0DB-42E3-A346-8AF5FC3CA178}"/>
                  </a:ext>
                </a:extLst>
              </p:cNvPr>
              <p:cNvCxnSpPr/>
              <p:nvPr/>
            </p:nvCxnSpPr>
            <p:spPr>
              <a:xfrm>
                <a:off x="2845064" y="1503959"/>
                <a:ext cx="3560061" cy="0"/>
              </a:xfrm>
              <a:prstGeom prst="straightConnector1">
                <a:avLst/>
              </a:prstGeom>
              <a:noFill/>
              <a:ln w="6345" cap="flat">
                <a:solidFill>
                  <a:srgbClr val="7F6000"/>
                </a:solidFill>
                <a:prstDash val="solid"/>
                <a:miter/>
              </a:ln>
            </p:spPr>
          </p:cxnSp>
          <p:cxnSp>
            <p:nvCxnSpPr>
              <p:cNvPr id="9" name="Conector recto 7">
                <a:extLst>
                  <a:ext uri="{FF2B5EF4-FFF2-40B4-BE49-F238E27FC236}">
                    <a16:creationId xmlns:a16="http://schemas.microsoft.com/office/drawing/2014/main" id="{5348CB8C-9DB0-49F1-A7B4-F81F94689653}"/>
                  </a:ext>
                </a:extLst>
              </p:cNvPr>
              <p:cNvCxnSpPr/>
              <p:nvPr/>
            </p:nvCxnSpPr>
            <p:spPr>
              <a:xfrm>
                <a:off x="6405125" y="1507443"/>
                <a:ext cx="0" cy="1187997"/>
              </a:xfrm>
              <a:prstGeom prst="straightConnector1">
                <a:avLst/>
              </a:prstGeom>
              <a:noFill/>
              <a:ln w="6345" cap="flat">
                <a:solidFill>
                  <a:srgbClr val="7F6000"/>
                </a:solidFill>
                <a:prstDash val="solid"/>
                <a:miter/>
              </a:ln>
            </p:spPr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0836AB95-64B1-48AD-ACE9-338007AFB0E6}"/>
                  </a:ext>
                </a:extLst>
              </p:cNvPr>
              <p:cNvCxnSpPr/>
              <p:nvPr/>
            </p:nvCxnSpPr>
            <p:spPr>
              <a:xfrm flipH="1">
                <a:off x="2624931" y="2706678"/>
                <a:ext cx="3780002" cy="0"/>
              </a:xfrm>
              <a:prstGeom prst="straightConnector1">
                <a:avLst/>
              </a:prstGeom>
              <a:noFill/>
              <a:ln w="6345" cap="flat">
                <a:solidFill>
                  <a:srgbClr val="7F6000"/>
                </a:solidFill>
                <a:prstDash val="solid"/>
                <a:miter/>
              </a:ln>
            </p:spPr>
          </p:cxnSp>
          <p:cxnSp>
            <p:nvCxnSpPr>
              <p:cNvPr id="11" name="Conector recto 11">
                <a:extLst>
                  <a:ext uri="{FF2B5EF4-FFF2-40B4-BE49-F238E27FC236}">
                    <a16:creationId xmlns:a16="http://schemas.microsoft.com/office/drawing/2014/main" id="{F2E3ACAD-9A9D-46DD-AE16-77BAAB0C0D8A}"/>
                  </a:ext>
                </a:extLst>
              </p:cNvPr>
              <p:cNvCxnSpPr/>
              <p:nvPr/>
            </p:nvCxnSpPr>
            <p:spPr>
              <a:xfrm flipV="1">
                <a:off x="2618951" y="2351516"/>
                <a:ext cx="0" cy="360000"/>
              </a:xfrm>
              <a:prstGeom prst="straightConnector1">
                <a:avLst/>
              </a:prstGeom>
              <a:noFill/>
              <a:ln w="6345" cap="flat">
                <a:solidFill>
                  <a:srgbClr val="7F6000"/>
                </a:solidFill>
                <a:prstDash val="solid"/>
                <a:miter/>
              </a:ln>
            </p:spPr>
          </p:cxnSp>
        </p:grpSp>
      </p:grpSp>
      <p:grpSp>
        <p:nvGrpSpPr>
          <p:cNvPr id="12" name="Grupo 14">
            <a:extLst>
              <a:ext uri="{FF2B5EF4-FFF2-40B4-BE49-F238E27FC236}">
                <a16:creationId xmlns:a16="http://schemas.microsoft.com/office/drawing/2014/main" id="{F60C52B8-4AF6-4A8C-A435-971819C76850}"/>
              </a:ext>
            </a:extLst>
          </p:cNvPr>
          <p:cNvGrpSpPr/>
          <p:nvPr/>
        </p:nvGrpSpPr>
        <p:grpSpPr>
          <a:xfrm>
            <a:off x="276141" y="3437348"/>
            <a:ext cx="3781874" cy="1672876"/>
            <a:chOff x="276141" y="3437348"/>
            <a:chExt cx="3781874" cy="1672876"/>
          </a:xfrm>
        </p:grpSpPr>
        <p:pic>
          <p:nvPicPr>
            <p:cNvPr id="13" name="Picture 4" descr="Módulo 1">
              <a:extLst>
                <a:ext uri="{FF2B5EF4-FFF2-40B4-BE49-F238E27FC236}">
                  <a16:creationId xmlns:a16="http://schemas.microsoft.com/office/drawing/2014/main" id="{B618DD87-F8AE-4B03-AD3F-F7D58953E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3903321">
              <a:off x="148240" y="3580082"/>
              <a:ext cx="984342" cy="728539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4" name="Grupo 15">
              <a:extLst>
                <a:ext uri="{FF2B5EF4-FFF2-40B4-BE49-F238E27FC236}">
                  <a16:creationId xmlns:a16="http://schemas.microsoft.com/office/drawing/2014/main" id="{35592D91-FC4E-4404-8EB4-84C329CEB3E1}"/>
                </a:ext>
              </a:extLst>
            </p:cNvPr>
            <p:cNvGrpSpPr/>
            <p:nvPr/>
          </p:nvGrpSpPr>
          <p:grpSpPr>
            <a:xfrm>
              <a:off x="598566" y="3437348"/>
              <a:ext cx="3459449" cy="1672876"/>
              <a:chOff x="598566" y="3437348"/>
              <a:chExt cx="3459449" cy="1672876"/>
            </a:xfrm>
          </p:grpSpPr>
          <p:sp>
            <p:nvSpPr>
              <p:cNvPr id="15" name="CuadroTexto 6">
                <a:extLst>
                  <a:ext uri="{FF2B5EF4-FFF2-40B4-BE49-F238E27FC236}">
                    <a16:creationId xmlns:a16="http://schemas.microsoft.com/office/drawing/2014/main" id="{CCFD1BD3-E686-4618-9D99-CC48BB06AF01}"/>
                  </a:ext>
                </a:extLst>
              </p:cNvPr>
              <p:cNvSpPr txBox="1"/>
              <p:nvPr/>
            </p:nvSpPr>
            <p:spPr>
              <a:xfrm>
                <a:off x="838815" y="3544077"/>
                <a:ext cx="3204002" cy="15542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7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Expediente: </a:t>
                </a:r>
                <a:r>
                  <a:rPr lang="es-MX" sz="17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Compuesto por </a:t>
                </a:r>
                <a:r>
                  <a:rPr lang="es-MX" sz="17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documentos de archivo</a:t>
                </a:r>
                <a:r>
                  <a:rPr lang="es-MX" sz="17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, ordenados y relacionados por un mismo asunto, actividad o trámite de los sujetos obligados.</a:t>
                </a:r>
              </a:p>
            </p:txBody>
          </p:sp>
          <p:grpSp>
            <p:nvGrpSpPr>
              <p:cNvPr id="16" name="Grupo 18">
                <a:extLst>
                  <a:ext uri="{FF2B5EF4-FFF2-40B4-BE49-F238E27FC236}">
                    <a16:creationId xmlns:a16="http://schemas.microsoft.com/office/drawing/2014/main" id="{77384B3D-7788-40CB-9C87-3843EF198EF3}"/>
                  </a:ext>
                </a:extLst>
              </p:cNvPr>
              <p:cNvGrpSpPr/>
              <p:nvPr/>
            </p:nvGrpSpPr>
            <p:grpSpPr>
              <a:xfrm>
                <a:off x="598566" y="3437348"/>
                <a:ext cx="3459449" cy="1672876"/>
                <a:chOff x="598566" y="3437348"/>
                <a:chExt cx="3459449" cy="1672876"/>
              </a:xfrm>
            </p:grpSpPr>
            <p:cxnSp>
              <p:nvCxnSpPr>
                <p:cNvPr id="17" name="Conector recto 19">
                  <a:extLst>
                    <a:ext uri="{FF2B5EF4-FFF2-40B4-BE49-F238E27FC236}">
                      <a16:creationId xmlns:a16="http://schemas.microsoft.com/office/drawing/2014/main" id="{097F4768-0206-40AE-B518-B21E07DA5DCB}"/>
                    </a:ext>
                  </a:extLst>
                </p:cNvPr>
                <p:cNvCxnSpPr/>
                <p:nvPr/>
              </p:nvCxnSpPr>
              <p:spPr>
                <a:xfrm>
                  <a:off x="805165" y="3437348"/>
                  <a:ext cx="3252850" cy="0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  <p:cxnSp>
              <p:nvCxnSpPr>
                <p:cNvPr id="18" name="Conector recto 20">
                  <a:extLst>
                    <a:ext uri="{FF2B5EF4-FFF2-40B4-BE49-F238E27FC236}">
                      <a16:creationId xmlns:a16="http://schemas.microsoft.com/office/drawing/2014/main" id="{56899806-85E3-4679-8CEF-CA3EDFDF2DDB}"/>
                    </a:ext>
                  </a:extLst>
                </p:cNvPr>
                <p:cNvCxnSpPr/>
                <p:nvPr/>
              </p:nvCxnSpPr>
              <p:spPr>
                <a:xfrm>
                  <a:off x="4058015" y="3441755"/>
                  <a:ext cx="0" cy="1655997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  <p:cxnSp>
              <p:nvCxnSpPr>
                <p:cNvPr id="19" name="Conector recto 21">
                  <a:extLst>
                    <a:ext uri="{FF2B5EF4-FFF2-40B4-BE49-F238E27FC236}">
                      <a16:creationId xmlns:a16="http://schemas.microsoft.com/office/drawing/2014/main" id="{52F3068D-D5D0-4793-97A8-DD092E89012E}"/>
                    </a:ext>
                  </a:extLst>
                </p:cNvPr>
                <p:cNvCxnSpPr/>
                <p:nvPr/>
              </p:nvCxnSpPr>
              <p:spPr>
                <a:xfrm flipH="1">
                  <a:off x="598575" y="5106091"/>
                  <a:ext cx="3453808" cy="0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  <p:cxnSp>
              <p:nvCxnSpPr>
                <p:cNvPr id="20" name="Conector recto 22">
                  <a:extLst>
                    <a:ext uri="{FF2B5EF4-FFF2-40B4-BE49-F238E27FC236}">
                      <a16:creationId xmlns:a16="http://schemas.microsoft.com/office/drawing/2014/main" id="{F6F550A7-236F-4244-AE53-2CD72AE2BD5E}"/>
                    </a:ext>
                  </a:extLst>
                </p:cNvPr>
                <p:cNvCxnSpPr/>
                <p:nvPr/>
              </p:nvCxnSpPr>
              <p:spPr>
                <a:xfrm flipV="1">
                  <a:off x="598566" y="4498226"/>
                  <a:ext cx="0" cy="611998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</p:grpSp>
        </p:grpSp>
      </p:grpSp>
      <p:grpSp>
        <p:nvGrpSpPr>
          <p:cNvPr id="21" name="Grupo 23">
            <a:extLst>
              <a:ext uri="{FF2B5EF4-FFF2-40B4-BE49-F238E27FC236}">
                <a16:creationId xmlns:a16="http://schemas.microsoft.com/office/drawing/2014/main" id="{3CB3AA36-9726-423F-84F0-46624067F199}"/>
              </a:ext>
            </a:extLst>
          </p:cNvPr>
          <p:cNvGrpSpPr/>
          <p:nvPr/>
        </p:nvGrpSpPr>
        <p:grpSpPr>
          <a:xfrm>
            <a:off x="4223302" y="3419545"/>
            <a:ext cx="4457251" cy="1696404"/>
            <a:chOff x="4223302" y="3419545"/>
            <a:chExt cx="4457251" cy="1696404"/>
          </a:xfrm>
        </p:grpSpPr>
        <p:pic>
          <p:nvPicPr>
            <p:cNvPr id="22" name="Picture 8" descr="Gabinete Presentación Archivador - Gráficos vectoriales gratis en Pixabay">
              <a:extLst>
                <a:ext uri="{FF2B5EF4-FFF2-40B4-BE49-F238E27FC236}">
                  <a16:creationId xmlns:a16="http://schemas.microsoft.com/office/drawing/2014/main" id="{78A91C3C-086E-47DF-B724-28551B95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flipH="1">
              <a:off x="4223302" y="3437869"/>
              <a:ext cx="711275" cy="1018705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23" name="Grupo 24">
              <a:extLst>
                <a:ext uri="{FF2B5EF4-FFF2-40B4-BE49-F238E27FC236}">
                  <a16:creationId xmlns:a16="http://schemas.microsoft.com/office/drawing/2014/main" id="{793A7C62-FDF4-48FC-83A4-F0D24DAD4F53}"/>
                </a:ext>
              </a:extLst>
            </p:cNvPr>
            <p:cNvGrpSpPr/>
            <p:nvPr/>
          </p:nvGrpSpPr>
          <p:grpSpPr>
            <a:xfrm>
              <a:off x="4464429" y="3419545"/>
              <a:ext cx="4216124" cy="1696404"/>
              <a:chOff x="4464429" y="3419545"/>
              <a:chExt cx="4216124" cy="1696404"/>
            </a:xfrm>
          </p:grpSpPr>
          <p:sp>
            <p:nvSpPr>
              <p:cNvPr id="24" name="CuadroTexto 6">
                <a:extLst>
                  <a:ext uri="{FF2B5EF4-FFF2-40B4-BE49-F238E27FC236}">
                    <a16:creationId xmlns:a16="http://schemas.microsoft.com/office/drawing/2014/main" id="{66727CEE-39DD-4252-96B3-2CD4CC18ED26}"/>
                  </a:ext>
                </a:extLst>
              </p:cNvPr>
              <p:cNvSpPr txBox="1"/>
              <p:nvPr/>
            </p:nvSpPr>
            <p:spPr>
              <a:xfrm>
                <a:off x="4785548" y="3463527"/>
                <a:ext cx="3895005" cy="15542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MX" sz="16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Archivo: </a:t>
                </a:r>
                <a:r>
                  <a:rPr lang="es-MX" sz="16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Es el conjunto organizado de documentos producidos o recibidos por los sujetos obligados en el ejercicio de sus atribuciones y funciones, con independencia del soporte, espacio o lugar que se resguarden.</a:t>
                </a:r>
              </a:p>
            </p:txBody>
          </p:sp>
          <p:grpSp>
            <p:nvGrpSpPr>
              <p:cNvPr id="25" name="Grupo 26">
                <a:extLst>
                  <a:ext uri="{FF2B5EF4-FFF2-40B4-BE49-F238E27FC236}">
                    <a16:creationId xmlns:a16="http://schemas.microsoft.com/office/drawing/2014/main" id="{1B45AA96-B9C6-4B1E-8994-811B507D2D71}"/>
                  </a:ext>
                </a:extLst>
              </p:cNvPr>
              <p:cNvGrpSpPr/>
              <p:nvPr/>
            </p:nvGrpSpPr>
            <p:grpSpPr>
              <a:xfrm>
                <a:off x="4464429" y="3419545"/>
                <a:ext cx="4205536" cy="1696404"/>
                <a:chOff x="4464429" y="3419545"/>
                <a:chExt cx="4205536" cy="1696404"/>
              </a:xfrm>
            </p:grpSpPr>
            <p:cxnSp>
              <p:nvCxnSpPr>
                <p:cNvPr id="26" name="Conector recto 27">
                  <a:extLst>
                    <a:ext uri="{FF2B5EF4-FFF2-40B4-BE49-F238E27FC236}">
                      <a16:creationId xmlns:a16="http://schemas.microsoft.com/office/drawing/2014/main" id="{65524DD7-B813-4B0D-87D8-DB3D31A56D10}"/>
                    </a:ext>
                  </a:extLst>
                </p:cNvPr>
                <p:cNvCxnSpPr/>
                <p:nvPr/>
              </p:nvCxnSpPr>
              <p:spPr>
                <a:xfrm>
                  <a:off x="4715579" y="3419545"/>
                  <a:ext cx="3954386" cy="0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  <p:cxnSp>
              <p:nvCxnSpPr>
                <p:cNvPr id="27" name="Conector recto 28">
                  <a:extLst>
                    <a:ext uri="{FF2B5EF4-FFF2-40B4-BE49-F238E27FC236}">
                      <a16:creationId xmlns:a16="http://schemas.microsoft.com/office/drawing/2014/main" id="{25C52A25-884F-44B4-B174-499AAB64B624}"/>
                    </a:ext>
                  </a:extLst>
                </p:cNvPr>
                <p:cNvCxnSpPr/>
                <p:nvPr/>
              </p:nvCxnSpPr>
              <p:spPr>
                <a:xfrm>
                  <a:off x="8669965" y="3423952"/>
                  <a:ext cx="0" cy="1691997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  <p:cxnSp>
              <p:nvCxnSpPr>
                <p:cNvPr id="28" name="Conector recto 29">
                  <a:extLst>
                    <a:ext uri="{FF2B5EF4-FFF2-40B4-BE49-F238E27FC236}">
                      <a16:creationId xmlns:a16="http://schemas.microsoft.com/office/drawing/2014/main" id="{19C46AFB-16DB-4150-B383-15DE804AC6DF}"/>
                    </a:ext>
                  </a:extLst>
                </p:cNvPr>
                <p:cNvCxnSpPr/>
                <p:nvPr/>
              </p:nvCxnSpPr>
              <p:spPr>
                <a:xfrm flipH="1" flipV="1">
                  <a:off x="4464429" y="5108697"/>
                  <a:ext cx="4205536" cy="2012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  <p:cxnSp>
              <p:nvCxnSpPr>
                <p:cNvPr id="29" name="Conector recto 30">
                  <a:extLst>
                    <a:ext uri="{FF2B5EF4-FFF2-40B4-BE49-F238E27FC236}">
                      <a16:creationId xmlns:a16="http://schemas.microsoft.com/office/drawing/2014/main" id="{B2CEFC69-D992-4D1B-A238-165CDAD1248F}"/>
                    </a:ext>
                  </a:extLst>
                </p:cNvPr>
                <p:cNvCxnSpPr/>
                <p:nvPr/>
              </p:nvCxnSpPr>
              <p:spPr>
                <a:xfrm flipV="1">
                  <a:off x="4464429" y="4492374"/>
                  <a:ext cx="0" cy="611998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7F6000"/>
                  </a:solidFill>
                  <a:prstDash val="solid"/>
                  <a:miter/>
                </a:ln>
              </p:spPr>
            </p:cxn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O DE TRAMITE" id="{6CA68313-E72D-4FEA-A5E9-BF00425155EA}" vid="{33E37DCB-16D9-4F92-874B-6E3325BD14B1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O DE TRAMITE" id="{6CA68313-E72D-4FEA-A5E9-BF00425155EA}" vid="{51140D98-FDE3-4CDF-948A-BF14526BA4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ARCHIVO DE TRAMITE</Template>
  <TotalTime>103</TotalTime>
  <Words>2739</Words>
  <Application>Microsoft Office PowerPoint</Application>
  <PresentationFormat>Presentación en pantalla (4:3)</PresentationFormat>
  <Paragraphs>492</Paragraphs>
  <Slides>26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Gotham Medium</vt:lpstr>
      <vt:lpstr>Source Sans Pro Light</vt:lpstr>
      <vt:lpstr>Times New Roman</vt:lpstr>
      <vt:lpstr>Wingdings</vt:lpstr>
      <vt:lpstr>Diseño personalizado</vt:lpstr>
      <vt:lpstr>1_Diseño personalizado</vt:lpstr>
      <vt:lpstr>Worksheet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lo largo de su existencia, el documento a traviesa por tres edades (conocidas también como etapas o fases) determinadas por los valores y usos que tiene en cada una. A cada etapa le corresponde un tratamiento especializado y la conservación de los documentos en un archivo específico.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DA_Director_</dc:creator>
  <cp:lastModifiedBy>DA_Director_</cp:lastModifiedBy>
  <cp:revision>15</cp:revision>
  <dcterms:created xsi:type="dcterms:W3CDTF">2022-03-14T23:15:16Z</dcterms:created>
  <dcterms:modified xsi:type="dcterms:W3CDTF">2022-03-15T19:29:04Z</dcterms:modified>
</cp:coreProperties>
</file>