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54" r:id="rId3"/>
    <p:sldId id="356" r:id="rId4"/>
    <p:sldId id="355" r:id="rId5"/>
    <p:sldId id="374" r:id="rId6"/>
    <p:sldId id="357" r:id="rId7"/>
    <p:sldId id="300" r:id="rId8"/>
    <p:sldId id="302" r:id="rId9"/>
    <p:sldId id="358" r:id="rId10"/>
    <p:sldId id="328" r:id="rId11"/>
    <p:sldId id="304" r:id="rId12"/>
    <p:sldId id="359" r:id="rId13"/>
    <p:sldId id="360" r:id="rId14"/>
    <p:sldId id="346" r:id="rId15"/>
    <p:sldId id="361" r:id="rId16"/>
    <p:sldId id="362" r:id="rId17"/>
    <p:sldId id="363" r:id="rId18"/>
    <p:sldId id="364" r:id="rId19"/>
    <p:sldId id="345" r:id="rId20"/>
    <p:sldId id="353" r:id="rId21"/>
    <p:sldId id="343" r:id="rId22"/>
    <p:sldId id="31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41" r:id="rId32"/>
    <p:sldId id="348" r:id="rId33"/>
    <p:sldId id="347" r:id="rId34"/>
    <p:sldId id="351" r:id="rId35"/>
    <p:sldId id="315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9F49703-EBCC-4B72-A91D-2A26E9D4B94E}">
          <p14:sldIdLst>
            <p14:sldId id="256"/>
            <p14:sldId id="354"/>
            <p14:sldId id="356"/>
            <p14:sldId id="355"/>
            <p14:sldId id="374"/>
            <p14:sldId id="357"/>
            <p14:sldId id="300"/>
            <p14:sldId id="302"/>
            <p14:sldId id="358"/>
            <p14:sldId id="328"/>
            <p14:sldId id="304"/>
            <p14:sldId id="359"/>
            <p14:sldId id="360"/>
            <p14:sldId id="346"/>
            <p14:sldId id="361"/>
            <p14:sldId id="362"/>
            <p14:sldId id="363"/>
            <p14:sldId id="364"/>
            <p14:sldId id="345"/>
            <p14:sldId id="353"/>
            <p14:sldId id="343"/>
            <p14:sldId id="31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41"/>
            <p14:sldId id="348"/>
            <p14:sldId id="347"/>
            <p14:sldId id="351"/>
          </p14:sldIdLst>
        </p14:section>
        <p14:section name="Sección sin título" id="{4E289216-9580-4E91-8474-6D0C8C980BC8}">
          <p14:sldIdLst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615"/>
    <a:srgbClr val="E3AA3B"/>
    <a:srgbClr val="AE9F66"/>
    <a:srgbClr val="AF7D19"/>
    <a:srgbClr val="C1B589"/>
    <a:srgbClr val="D1C8A7"/>
    <a:srgbClr val="697965"/>
    <a:srgbClr val="A0AD9D"/>
    <a:srgbClr val="655B35"/>
    <a:srgbClr val="AD9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3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2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69528-C63C-4A20-9676-6B5202C75590}" type="datetimeFigureOut">
              <a:rPr lang="es-MX" smtClean="0"/>
              <a:pPr/>
              <a:t>15/03/2018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0424C-F9FD-40A1-86BA-1C1F0B55572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509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FF3B3-990B-43DC-9961-761BCB7F52E8}" type="datetimeFigureOut">
              <a:rPr lang="es-ES" smtClean="0"/>
              <a:t>15/03/2018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AC84-9149-48A3-A692-C3251E86E2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46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AC84-9149-48A3-A692-C3251E86E2B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73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D58E45-4859-4109-8A1B-38C441111C2E}" type="datetimeFigureOut">
              <a:rPr lang="es-MX" smtClean="0"/>
              <a:pPr/>
              <a:t>15/03/2018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71784" y="3146668"/>
            <a:ext cx="6858001" cy="5646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755576" y="1481328"/>
            <a:ext cx="8229600" cy="4525963"/>
          </a:xfrm>
          <a:prstGeom prst="rect">
            <a:avLst/>
          </a:prstGeom>
        </p:spPr>
        <p:txBody>
          <a:bodyPr/>
          <a:lstStyle>
            <a:lvl1pPr marL="109728" indent="0" algn="just">
              <a:buNone/>
              <a:defRPr kumimoji="0" lang="es-ES" sz="27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393192" indent="0">
              <a:buNone/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>
              <a:defRPr kumimoji="0" lang="es-ES" sz="2700" kern="1200" dirty="0" smtClean="0">
                <a:solidFill>
                  <a:srgbClr val="AE9F66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  <a:extLst/>
          </a:lstStyle>
          <a:p>
            <a:pPr lvl="0" eaLnBrk="1" latinLnBrk="0" hangingPunct="1"/>
            <a:r>
              <a:rPr lang="es-ES" dirty="0" smtClean="0"/>
              <a:t>Subtítulo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58E45-4859-4109-8A1B-38C441111C2E}" type="datetimeFigureOut">
              <a:rPr lang="es-MX" smtClean="0"/>
              <a:pPr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" y="5877272"/>
            <a:ext cx="396239" cy="787018"/>
          </a:xfrm>
          <a:prstGeom prst="rect">
            <a:avLst/>
          </a:prstGeom>
        </p:spPr>
      </p:pic>
      <p:sp>
        <p:nvSpPr>
          <p:cNvPr id="9" name="16 Subtítulo"/>
          <p:cNvSpPr>
            <a:spLocks noGrp="1"/>
          </p:cNvSpPr>
          <p:nvPr>
            <p:ph type="subTitle" idx="13" hasCustomPrompt="1"/>
          </p:nvPr>
        </p:nvSpPr>
        <p:spPr>
          <a:xfrm>
            <a:off x="755576" y="141064"/>
            <a:ext cx="8229600" cy="1199704"/>
          </a:xfrm>
          <a:prstGeom prst="rect">
            <a:avLst/>
          </a:prstGeom>
        </p:spPr>
        <p:txBody>
          <a:bodyPr lIns="45720" rIns="45720"/>
          <a:lstStyle>
            <a:lvl1pPr marL="0" marR="64008" indent="0" algn="l">
              <a:buNone/>
              <a:defRPr kumimoji="0" lang="en-US" sz="3500" b="1" kern="1200" dirty="0">
                <a:solidFill>
                  <a:srgbClr val="594228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dirty="0" smtClean="0"/>
              <a:t>Título del tema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825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kumimoji="0" lang="es-E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58E45-4859-4109-8A1B-38C441111C2E}" type="datetimeFigureOut">
              <a:rPr lang="es-MX" smtClean="0"/>
              <a:pPr/>
              <a:t>15/03/2018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kumimoji="0" lang="en-US" sz="3800" b="1" kern="1200" dirty="0">
                <a:solidFill>
                  <a:srgbClr val="594228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16" y="5733256"/>
            <a:ext cx="513226" cy="1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0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3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D58E45-4859-4109-8A1B-38C441111C2E}" type="datetimeFigureOut">
              <a:rPr lang="es-MX" smtClean="0"/>
              <a:pPr/>
              <a:t>15/03/2018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879AA1-DE5E-4B59-B6A9-FB96C61AACC5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6429" y="2721313"/>
            <a:ext cx="6007293" cy="5646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llYLUp0r-U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9bEWqQjqW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gegonzalez@verivai.org.mx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32" y="404664"/>
            <a:ext cx="1146336" cy="2276872"/>
          </a:xfrm>
          <a:prstGeom prst="rect">
            <a:avLst/>
          </a:prstGeom>
        </p:spPr>
      </p:pic>
      <p:sp>
        <p:nvSpPr>
          <p:cNvPr id="5" name="16 Subtítulo"/>
          <p:cNvSpPr txBox="1">
            <a:spLocks/>
          </p:cNvSpPr>
          <p:nvPr/>
        </p:nvSpPr>
        <p:spPr>
          <a:xfrm>
            <a:off x="978401" y="3501008"/>
            <a:ext cx="7772400" cy="2198196"/>
          </a:xfrm>
          <a:prstGeom prst="rect">
            <a:avLst/>
          </a:prstGeom>
        </p:spPr>
        <p:txBody>
          <a:bodyPr vert="horz" lIns="45720" rIns="45720">
            <a:no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defRPr/>
            </a:pPr>
            <a:r>
              <a:rPr lang="es-MX" sz="3600" b="1" dirty="0">
                <a:latin typeface="Arial" panose="020B0604020202020204" pitchFamily="34" charset="0"/>
                <a:ea typeface="Calibri" panose="020F0502020204030204" pitchFamily="34" charset="0"/>
              </a:rPr>
              <a:t>“Inclusión a los </a:t>
            </a:r>
            <a:r>
              <a:rPr lang="es-MX" sz="36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Lineamientos </a:t>
            </a:r>
            <a:r>
              <a:rPr lang="es-MX" sz="3600" b="1" dirty="0">
                <a:latin typeface="Arial" panose="020B0604020202020204" pitchFamily="34" charset="0"/>
                <a:ea typeface="Calibri" panose="020F0502020204030204" pitchFamily="34" charset="0"/>
              </a:rPr>
              <a:t>para la organización y conservación de los archivos”</a:t>
            </a:r>
            <a:endParaRPr kumimoji="0" lang="en-US" sz="3500" b="1" kern="1200" dirty="0" smtClean="0">
              <a:solidFill>
                <a:srgbClr val="594228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0"/>
            <a:ext cx="860444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6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-organizacion-archivos-de-gestion-word-10-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124744"/>
            <a:ext cx="7858180" cy="4804586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42910" y="116632"/>
            <a:ext cx="8229600" cy="766762"/>
          </a:xfrm>
          <a:prstGeom prst="rect">
            <a:avLst/>
          </a:prstGeom>
        </p:spPr>
        <p:txBody>
          <a:bodyPr/>
          <a:lstStyle/>
          <a:p>
            <a:pPr marL="109728" indent="0" algn="ctr">
              <a:buNone/>
            </a:pPr>
            <a:r>
              <a:rPr lang="es-ES" sz="3200" dirty="0" smtClean="0"/>
              <a:t>Organizar</a:t>
            </a:r>
            <a:endParaRPr lang="es-MX" sz="3200" dirty="0"/>
          </a:p>
        </p:txBody>
      </p:sp>
      <p:sp>
        <p:nvSpPr>
          <p:cNvPr id="2" name="Rectángulo 1"/>
          <p:cNvSpPr/>
          <p:nvPr/>
        </p:nvSpPr>
        <p:spPr>
          <a:xfrm>
            <a:off x="2286000" y="5944961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alibri" panose="020F0502020204030204" pitchFamily="34" charset="0"/>
                <a:hlinkClick r:id="rId3"/>
              </a:rPr>
              <a:t>https://www.youtube.com/watch?v=IllYLUp0r-U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8066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6120680"/>
          </a:xfrm>
        </p:spPr>
        <p:txBody>
          <a:bodyPr/>
          <a:lstStyle/>
          <a:p>
            <a:r>
              <a:rPr lang="es-ES" dirty="0" smtClean="0"/>
              <a:t>II. Establecer una política interna el </a:t>
            </a:r>
            <a:r>
              <a:rPr lang="es-ES" b="1" dirty="0" smtClean="0"/>
              <a:t>Sistema Institucional de Archivos</a:t>
            </a:r>
            <a:r>
              <a:rPr lang="es-ES" dirty="0" smtClean="0"/>
              <a:t>:</a:t>
            </a:r>
          </a:p>
          <a:p>
            <a:endParaRPr lang="es-ES" b="1" dirty="0" smtClean="0"/>
          </a:p>
          <a:p>
            <a:r>
              <a:rPr lang="es-ES" sz="2800" dirty="0" smtClean="0">
                <a:solidFill>
                  <a:srgbClr val="8F6615"/>
                </a:solidFill>
              </a:rPr>
              <a:t>Normativa</a:t>
            </a:r>
            <a:r>
              <a:rPr lang="es-ES" sz="2800" dirty="0">
                <a:solidFill>
                  <a:srgbClr val="8F6615"/>
                </a:solidFill>
              </a:rPr>
              <a:t>: </a:t>
            </a:r>
            <a:r>
              <a:rPr lang="es-ES" sz="2800" dirty="0"/>
              <a:t>a) Área Coordinadora, y</a:t>
            </a:r>
          </a:p>
          <a:p>
            <a:r>
              <a:rPr lang="es-ES" sz="2800" dirty="0">
                <a:solidFill>
                  <a:srgbClr val="8F6615"/>
                </a:solidFill>
              </a:rPr>
              <a:t>                   </a:t>
            </a:r>
            <a:r>
              <a:rPr lang="es-ES" sz="2800" dirty="0"/>
              <a:t> b)Comité de Transparencia.</a:t>
            </a:r>
          </a:p>
          <a:p>
            <a:endParaRPr lang="es-ES" dirty="0">
              <a:solidFill>
                <a:srgbClr val="8F6615"/>
              </a:solidFill>
            </a:endParaRPr>
          </a:p>
          <a:p>
            <a:r>
              <a:rPr lang="es-ES" sz="2800" dirty="0" smtClean="0">
                <a:solidFill>
                  <a:srgbClr val="8F6615"/>
                </a:solidFill>
              </a:rPr>
              <a:t>Operativas</a:t>
            </a:r>
            <a:r>
              <a:rPr lang="es-ES" sz="2800" dirty="0">
                <a:solidFill>
                  <a:srgbClr val="8F6615"/>
                </a:solidFill>
              </a:rPr>
              <a:t>: </a:t>
            </a:r>
            <a:r>
              <a:rPr lang="es-ES" sz="2800" dirty="0"/>
              <a:t>a) Correspondencia u Oficialía de</a:t>
            </a:r>
          </a:p>
          <a:p>
            <a:r>
              <a:rPr lang="es-ES" sz="2800" dirty="0">
                <a:solidFill>
                  <a:srgbClr val="E3AA3B"/>
                </a:solidFill>
              </a:rPr>
              <a:t>                         </a:t>
            </a:r>
            <a:r>
              <a:rPr lang="es-ES" sz="2800" dirty="0"/>
              <a:t>Partes;</a:t>
            </a:r>
          </a:p>
          <a:p>
            <a:r>
              <a:rPr lang="es-ES" sz="2800" dirty="0">
                <a:solidFill>
                  <a:srgbClr val="E3AA3B"/>
                </a:solidFill>
              </a:rPr>
              <a:t>                     </a:t>
            </a:r>
            <a:r>
              <a:rPr lang="es-ES" sz="2800" dirty="0"/>
              <a:t>b)Responsables de Archivo de Trámite;        </a:t>
            </a:r>
          </a:p>
          <a:p>
            <a:r>
              <a:rPr lang="es-ES" sz="2800" dirty="0">
                <a:solidFill>
                  <a:srgbClr val="E3AA3B"/>
                </a:solidFill>
              </a:rPr>
              <a:t>                     </a:t>
            </a:r>
            <a:r>
              <a:rPr lang="es-ES" sz="2800" dirty="0" smtClean="0"/>
              <a:t>c)Responsables </a:t>
            </a:r>
            <a:r>
              <a:rPr lang="es-ES" sz="2800" dirty="0"/>
              <a:t>de Archivo de                         </a:t>
            </a:r>
          </a:p>
          <a:p>
            <a:r>
              <a:rPr lang="es-ES" sz="2800" dirty="0">
                <a:solidFill>
                  <a:srgbClr val="E3AA3B"/>
                </a:solidFill>
              </a:rPr>
              <a:t>                         </a:t>
            </a:r>
            <a:r>
              <a:rPr lang="es-ES" sz="2800" dirty="0"/>
              <a:t>Concentración, y</a:t>
            </a:r>
          </a:p>
          <a:p>
            <a:r>
              <a:rPr lang="es-ES" sz="2800" dirty="0"/>
              <a:t>                     d)Responsable de Archivo Histórico.</a:t>
            </a:r>
          </a:p>
          <a:p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21383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5098571"/>
          </a:xfrm>
        </p:spPr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Diseñar proponer, desarrollar, instrumentar los planes, programas y proyectos archivísticos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Elaborar las políticas y medidas técnicas para la regulación de los proceso archivísticos durante el ciclo vital de los documentos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Formular los instrumentos archivísticos (con apoyo de los responsables de archivo de trámite, concentración e histórico)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Fungir como secretario en el Grupo Interdisciplinario      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Participar como invitado permanente en el Comité de Transparencia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767656"/>
          </a:xfrm>
        </p:spPr>
        <p:txBody>
          <a:bodyPr/>
          <a:lstStyle/>
          <a:p>
            <a:r>
              <a:rPr lang="es-ES" dirty="0" smtClean="0"/>
              <a:t>Funciones del Área Coordinadora de Archivos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7887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5098571"/>
          </a:xfrm>
        </p:spPr>
        <p:txBody>
          <a:bodyPr/>
          <a:lstStyle/>
          <a:p>
            <a:pPr marL="452628" indent="-342900"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Aprobar las políticas, manuales e instrumentos archivísticos formulados por el área coordinadora de archivos;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Apoyar en los procesos de valoración documental;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Propiciar el desarrollo de medidas y acciones permanentes para el resguardo y conservación de documentos clasificados, y de aquellos que son parte de los sistemas de datos personales en coordinación con los responsables de archivo;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r>
              <a:rPr lang="es-ES" sz="26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Dar seguimiento a la aplicación de los instrumentos archivísticos para la protección de la información confidencial;</a:t>
            </a:r>
          </a:p>
          <a:p>
            <a:pPr marL="452628" indent="-342900"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E3AA3B"/>
              </a:solidFill>
            </a:endParaRPr>
          </a:p>
          <a:p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l </a:t>
            </a:r>
            <a:r>
              <a:rPr lang="es-ES" sz="3600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</a:rPr>
              <a:t>omité de Transparencia</a:t>
            </a:r>
            <a:endParaRPr lang="es-MX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97152"/>
            <a:ext cx="186442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8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Llevar a cabo los servicios de recepción, distribución y despacho de la correspondencia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Elaborar reportes diarios de correspondencia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Colaborar con el responsable de Área Coordinadora de Archivos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ES" dirty="0" smtClean="0"/>
              <a:t>Correspondencia u oficialía de partes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68514"/>
            <a:ext cx="2736304" cy="19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Llevar a cabo la integración, organización, préstamo y consulta interna, así como las disposición documental de los expedientes en su área, aplicando los instrumentos archivísticos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Resguardar los expedientes y la información que haya sido clasificada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ES" dirty="0" smtClean="0"/>
              <a:t>Responsables de Archivo de Trámite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77263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5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5606752"/>
          </a:xfrm>
        </p:spPr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Llevar a cabo la recepción, custodia y disposición documental de la segunda etapa semiactiva (concentración), aplicando los instrumentos archivísticos.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Brindar el servicio de préstamo y consulta para las unidades administrativas generadoras de la información.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Colaborar con el Área Coordinadora de Archivos en la elaboración de los instrumentos archivísticos.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767656"/>
          </a:xfrm>
        </p:spPr>
        <p:txBody>
          <a:bodyPr/>
          <a:lstStyle/>
          <a:p>
            <a:pPr algn="ctr"/>
            <a:r>
              <a:rPr lang="es-ES" dirty="0" smtClean="0"/>
              <a:t>Responsable de Archivo de Concentración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7707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1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5576" y="980728"/>
            <a:ext cx="8229600" cy="5608265"/>
          </a:xfrm>
        </p:spPr>
        <p:txBody>
          <a:bodyPr/>
          <a:lstStyle/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Recibir, organizar y describir los expedientes con valor histórico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Colaborar con el Área Coordinadora de Archivos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Participar en el Grupo Interdisciplinario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Propiciar la difusión de los documentos que tiene bajo su resguardo</a:t>
            </a:r>
          </a:p>
          <a:p>
            <a:pPr marL="566928" indent="-457200">
              <a:buFont typeface="Wingdings" panose="05000000000000000000" pitchFamily="2" charset="2"/>
              <a:buChar char="Ø"/>
            </a:pPr>
            <a:r>
              <a:rPr lang="es-ES" dirty="0" smtClean="0"/>
              <a:t>Coordinador los servicios de consulta, referencia, préstamo o reprografía</a:t>
            </a:r>
            <a:endParaRPr lang="es-MX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839664"/>
          </a:xfrm>
        </p:spPr>
        <p:txBody>
          <a:bodyPr/>
          <a:lstStyle/>
          <a:p>
            <a:pPr algn="ctr"/>
            <a:r>
              <a:rPr lang="es-ES" dirty="0" smtClean="0"/>
              <a:t>Responsable de Archivo Histórico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2655937" cy="25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</a:rPr>
              <a:t>Es el instrumento de planeación orientado a establecer la administración de los archivos de los sujetos obligados, en el se definen las prioridades institucionales en materia de archivos.</a:t>
            </a:r>
          </a:p>
          <a:p>
            <a:endParaRPr lang="es-MX" dirty="0">
              <a:solidFill>
                <a:srgbClr val="E3AA3B"/>
              </a:solidFill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ES" dirty="0" smtClean="0"/>
              <a:t>III. Establecer un programa anual de desarrollo archivístico</a:t>
            </a:r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518457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9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" r="5434"/>
          <a:stretch/>
        </p:blipFill>
        <p:spPr bwMode="auto">
          <a:xfrm>
            <a:off x="755576" y="548680"/>
            <a:ext cx="8280920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3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9540" y="548680"/>
            <a:ext cx="8229600" cy="63093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Marco </a:t>
            </a:r>
            <a:r>
              <a:rPr lang="es-MX" sz="1800" b="1" dirty="0"/>
              <a:t>de </a:t>
            </a:r>
            <a:r>
              <a:rPr lang="es-MX" sz="1800" b="1" dirty="0" smtClean="0"/>
              <a:t>referencia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 Justificación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Objetivos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Planeación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Requisitos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Alcance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Entregables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Actividades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Recursos (Recursos </a:t>
            </a:r>
            <a:r>
              <a:rPr lang="es-MX" sz="1800" b="1" dirty="0"/>
              <a:t>humanos y</a:t>
            </a:r>
            <a:r>
              <a:rPr lang="es-MX" sz="1800" b="1" dirty="0" smtClean="0"/>
              <a:t> </a:t>
            </a:r>
            <a:r>
              <a:rPr lang="es-MX" sz="1800" b="1" dirty="0"/>
              <a:t>Recursos </a:t>
            </a:r>
            <a:r>
              <a:rPr lang="es-MX" sz="1800" b="1" dirty="0" smtClean="0"/>
              <a:t>materiales)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Tiempo </a:t>
            </a:r>
            <a:r>
              <a:rPr lang="es-MX" sz="1800" b="1" dirty="0"/>
              <a:t>de </a:t>
            </a:r>
            <a:r>
              <a:rPr lang="es-MX" sz="1800" b="1" dirty="0" smtClean="0"/>
              <a:t>implementación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Cronograma </a:t>
            </a:r>
            <a:r>
              <a:rPr lang="es-MX" sz="1800" b="1" dirty="0"/>
              <a:t>de </a:t>
            </a:r>
            <a:r>
              <a:rPr lang="es-MX" sz="1800" b="1" dirty="0" smtClean="0"/>
              <a:t>actividades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Costos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Planificar </a:t>
            </a:r>
            <a:r>
              <a:rPr lang="es-MX" sz="1800" b="1" dirty="0"/>
              <a:t>las </a:t>
            </a:r>
            <a:r>
              <a:rPr lang="es-MX" sz="1800" b="1" dirty="0" smtClean="0"/>
              <a:t>comunicaciones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Reportes </a:t>
            </a:r>
            <a:r>
              <a:rPr lang="es-MX" sz="1800" b="1" dirty="0"/>
              <a:t>de avances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Control </a:t>
            </a:r>
            <a:r>
              <a:rPr lang="es-MX" sz="1800" b="1" dirty="0"/>
              <a:t>de cambios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Planificar </a:t>
            </a:r>
            <a:r>
              <a:rPr lang="es-MX" sz="1800" b="1" dirty="0"/>
              <a:t>la gestión de riesgos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Identificación </a:t>
            </a:r>
            <a:r>
              <a:rPr lang="es-MX" sz="1800" b="1" dirty="0"/>
              <a:t>de riesgos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Análisis </a:t>
            </a:r>
            <a:r>
              <a:rPr lang="es-MX" sz="1800" b="1" dirty="0"/>
              <a:t>de riesgos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sz="1800" b="1" dirty="0" smtClean="0"/>
              <a:t>Control </a:t>
            </a:r>
            <a:r>
              <a:rPr lang="es-MX" sz="1800" b="1" dirty="0"/>
              <a:t>de riesgos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9540" y="0"/>
            <a:ext cx="8684460" cy="548680"/>
          </a:xfrm>
        </p:spPr>
        <p:txBody>
          <a:bodyPr/>
          <a:lstStyle/>
          <a:p>
            <a:pPr algn="ctr"/>
            <a:r>
              <a:rPr lang="es-MX" sz="3200" dirty="0"/>
              <a:t>ELEMENTOS DEL PADA</a:t>
            </a:r>
          </a:p>
        </p:txBody>
      </p:sp>
    </p:spTree>
    <p:extLst>
      <p:ext uri="{BB962C8B-B14F-4D97-AF65-F5344CB8AC3E}">
        <p14:creationId xmlns:p14="http://schemas.microsoft.com/office/powerpoint/2010/main" val="329862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611560" y="1217761"/>
            <a:ext cx="8229600" cy="4525963"/>
          </a:xfrm>
        </p:spPr>
        <p:txBody>
          <a:bodyPr/>
          <a:lstStyle/>
          <a:p>
            <a:pPr algn="just"/>
            <a:r>
              <a:rPr lang="es-ES" sz="2400" dirty="0" smtClean="0">
                <a:solidFill>
                  <a:schemeClr val="tx2"/>
                </a:solidFill>
              </a:rPr>
              <a:t>Es el conjunto de personas integrado por el titular del Área </a:t>
            </a:r>
            <a:r>
              <a:rPr lang="es-ES" sz="2400" dirty="0">
                <a:solidFill>
                  <a:schemeClr val="tx2"/>
                </a:solidFill>
              </a:rPr>
              <a:t>C</a:t>
            </a:r>
            <a:r>
              <a:rPr lang="es-ES" sz="2400" dirty="0" smtClean="0">
                <a:solidFill>
                  <a:schemeClr val="tx2"/>
                </a:solidFill>
              </a:rPr>
              <a:t>oordinadora de Archivos, la Unidad de Transparencia, los titulares de las áreas de Planeación Estratégica, Jurídica, Mejora Continua, Órganos Interno de Control o sus equivalentes. Las áreas responsables de la Información, así como el responsable del Archivo Histórico, con la finalidad de participar en la Valoración Documental.</a:t>
            </a:r>
          </a:p>
          <a:p>
            <a:pPr marL="109728" indent="0" algn="just">
              <a:buNone/>
            </a:pPr>
            <a:endParaRPr lang="es-MX" sz="2400" dirty="0">
              <a:solidFill>
                <a:srgbClr val="E3AA3B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algn="ctr"/>
            <a:r>
              <a:rPr lang="es-ES" sz="3200" dirty="0" smtClean="0"/>
              <a:t>IV Establecer</a:t>
            </a:r>
            <a:r>
              <a:rPr lang="es-ES" sz="3200" dirty="0"/>
              <a:t> </a:t>
            </a:r>
            <a:r>
              <a:rPr lang="es-ES" sz="3200" dirty="0" smtClean="0"/>
              <a:t>un Grupo Interdisciplinario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11836"/>
            <a:ext cx="3620120" cy="26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8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I. El Cuadro General de Clasificación Archivística;</a:t>
            </a:r>
          </a:p>
          <a:p>
            <a:r>
              <a:rPr lang="es-MX" dirty="0">
                <a:solidFill>
                  <a:srgbClr val="FF0000"/>
                </a:solidFill>
              </a:rPr>
              <a:t>II. El Catálogo de Disposición Documental;</a:t>
            </a:r>
          </a:p>
          <a:p>
            <a:r>
              <a:rPr lang="es-MX" dirty="0"/>
              <a:t>III. Los Inventarios Documentales:</a:t>
            </a:r>
          </a:p>
          <a:p>
            <a:r>
              <a:rPr lang="es-MX" dirty="0"/>
              <a:t>      a. General,</a:t>
            </a:r>
          </a:p>
          <a:p>
            <a:r>
              <a:rPr lang="es-MX" dirty="0"/>
              <a:t>      b. De transferencia,</a:t>
            </a:r>
          </a:p>
          <a:p>
            <a:r>
              <a:rPr lang="es-MX" dirty="0"/>
              <a:t>      c. De baja, y</a:t>
            </a:r>
          </a:p>
          <a:p>
            <a:r>
              <a:rPr lang="es-MX" dirty="0">
                <a:solidFill>
                  <a:srgbClr val="FF0000"/>
                </a:solidFill>
              </a:rPr>
              <a:t>IV. Guía Simple de Archivos. </a:t>
            </a:r>
          </a:p>
          <a:p>
            <a:pPr>
              <a:buNone/>
            </a:pPr>
            <a:endParaRPr lang="es-MX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600" dirty="0" smtClean="0"/>
              <a:t>V. </a:t>
            </a:r>
            <a:r>
              <a:rPr lang="es-MX" sz="3200" dirty="0" smtClean="0"/>
              <a:t>Elaborar los instrumentos de control y consulta archivístico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07825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5674635"/>
          </a:xfrm>
        </p:spPr>
        <p:txBody>
          <a:bodyPr/>
          <a:lstStyle/>
          <a:p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VI. Dotar a los documentos de archivo de los elementos de identificación necesarios para conocer su </a:t>
            </a:r>
            <a:r>
              <a:rPr lang="es-E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origen.</a:t>
            </a:r>
            <a:endParaRPr lang="es-MX" sz="28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84" y="2708920"/>
            <a:ext cx="5256584" cy="32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0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5746643"/>
          </a:xfrm>
        </p:spPr>
        <p:txBody>
          <a:bodyPr/>
          <a:lstStyle/>
          <a:p>
            <a:pPr marL="0" marR="64008" lvl="0">
              <a:buClr>
                <a:srgbClr val="EAB800"/>
              </a:buClr>
            </a:pPr>
            <a:r>
              <a:rPr lang="es-ES" sz="3200" b="1" dirty="0">
                <a:solidFill>
                  <a:srgbClr val="594228"/>
                </a:solidFill>
                <a:latin typeface="+mj-lt"/>
              </a:rPr>
              <a:t>VII. Destinar los espacios y equipos necesarios para el funcionamiento de sus </a:t>
            </a:r>
            <a:r>
              <a:rPr lang="es-ES" sz="3200" b="1" dirty="0" smtClean="0">
                <a:solidFill>
                  <a:srgbClr val="594228"/>
                </a:solidFill>
                <a:latin typeface="+mj-lt"/>
              </a:rPr>
              <a:t>archivos.</a:t>
            </a:r>
            <a:endParaRPr lang="es-MX" sz="3200" b="1" dirty="0">
              <a:solidFill>
                <a:srgbClr val="594228"/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52936"/>
            <a:ext cx="367240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07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332656"/>
            <a:ext cx="8229600" cy="5674635"/>
          </a:xfrm>
        </p:spPr>
        <p:txBody>
          <a:bodyPr/>
          <a:lstStyle/>
          <a:p>
            <a:pPr lvl="0">
              <a:buClr>
                <a:srgbClr val="EAB800"/>
              </a:buClr>
            </a:pP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VIII. Promover el desarrollo de </a:t>
            </a:r>
            <a:r>
              <a:rPr lang="es-E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infraestructura </a:t>
            </a:r>
            <a:r>
              <a:rPr lang="es-E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y equipamiento para la administración de archivos y gestión </a:t>
            </a:r>
            <a:r>
              <a:rPr lang="es-ES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documental.</a:t>
            </a:r>
            <a:endParaRPr lang="es-MX" sz="32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64904"/>
            <a:ext cx="3240360" cy="33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46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5746643"/>
          </a:xfrm>
        </p:spPr>
        <p:txBody>
          <a:bodyPr/>
          <a:lstStyle/>
          <a:p>
            <a:pPr marL="0" marR="64008" lvl="0">
              <a:buClr>
                <a:srgbClr val="EAB800"/>
              </a:buClr>
            </a:pPr>
            <a:r>
              <a:rPr lang="es-ES" sz="2800" b="1" dirty="0">
                <a:solidFill>
                  <a:srgbClr val="594228"/>
                </a:solidFill>
                <a:latin typeface="+mj-lt"/>
              </a:rPr>
              <a:t>IX. Contar con personal que posea conocimientos, habilidades, destrezas y aptitudes en materia de procesos </a:t>
            </a:r>
            <a:r>
              <a:rPr lang="es-ES" sz="2800" b="1" dirty="0" smtClean="0">
                <a:solidFill>
                  <a:srgbClr val="594228"/>
                </a:solidFill>
                <a:latin typeface="+mj-lt"/>
              </a:rPr>
              <a:t>archivísticos.</a:t>
            </a:r>
            <a:endParaRPr lang="es-MX" sz="2800" b="1" dirty="0">
              <a:solidFill>
                <a:srgbClr val="594228"/>
              </a:solidFill>
              <a:latin typeface="+mj-lt"/>
            </a:endParaRPr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636912"/>
            <a:ext cx="2511723" cy="27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260648"/>
            <a:ext cx="8229600" cy="6336704"/>
          </a:xfrm>
        </p:spPr>
        <p:txBody>
          <a:bodyPr/>
          <a:lstStyle/>
          <a:p>
            <a:pPr marL="0" marR="64008" lvl="0">
              <a:buClr>
                <a:srgbClr val="EAB800"/>
              </a:buClr>
            </a:pPr>
            <a:r>
              <a:rPr lang="es-ES" sz="3500" b="1" dirty="0">
                <a:solidFill>
                  <a:srgbClr val="594228"/>
                </a:solidFill>
              </a:rPr>
              <a:t>X. Capacitar en materia de archivos, acceso a la información y protección de datos personales </a:t>
            </a:r>
            <a:r>
              <a:rPr lang="es-ES" sz="3500" b="1" dirty="0" smtClean="0">
                <a:solidFill>
                  <a:srgbClr val="594228"/>
                </a:solidFill>
              </a:rPr>
              <a:t>a los responsables del área coordinadora de archivos, archivos de trámite, concentración y, en su caso histórico, así como al personal que integre la unidades de correspondencia u oficialía de partes.</a:t>
            </a:r>
            <a:endParaRPr lang="es-MX" sz="3500" b="1" dirty="0">
              <a:solidFill>
                <a:srgbClr val="594228"/>
              </a:solidFill>
            </a:endParaRP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36633"/>
            <a:ext cx="3233936" cy="24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30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12" y="3170237"/>
            <a:ext cx="2352675" cy="1943100"/>
          </a:xfrm>
        </p:spPr>
      </p:pic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755576" y="141064"/>
            <a:ext cx="8229600" cy="2351832"/>
          </a:xfrm>
        </p:spPr>
        <p:txBody>
          <a:bodyPr/>
          <a:lstStyle/>
          <a:p>
            <a:pPr algn="just"/>
            <a:r>
              <a:rPr lang="es-ES" dirty="0" smtClean="0"/>
              <a:t>XI. Racionalizar la producción, uso, distribución y control de los documentos de archivo.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500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839119"/>
            <a:ext cx="3238500" cy="3810000"/>
          </a:xfrm>
        </p:spPr>
      </p:pic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ES" dirty="0" smtClean="0"/>
              <a:t>XII. Resguardar los documentos contenidos en sus archivos.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2678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604448" cy="609329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051720" y="6182587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wf_segoe-ui_normal"/>
                <a:hlinkClick r:id="rId3"/>
              </a:rPr>
              <a:t>https://www.youtube.com/watch?v=79bEWqQjqWE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03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548680"/>
            <a:ext cx="8229600" cy="5458611"/>
          </a:xfrm>
        </p:spPr>
        <p:txBody>
          <a:bodyPr/>
          <a:lstStyle/>
          <a:p>
            <a:r>
              <a:rPr lang="es-ES" dirty="0" smtClean="0"/>
              <a:t>Tratándose de fideicomisos y fondos públicos que no cuentes con estructura orgánica así como de cualquier persona física que reciba y ejerza recursos públicos, o realice actos de autoridad de la Federación, las Entidades Federativas y/o municipios, únicamente estarán obligados a cumplir lo dispuesto en las fracciones I, VI, VII, XI</a:t>
            </a:r>
            <a:r>
              <a:rPr lang="es-ES" dirty="0"/>
              <a:t> </a:t>
            </a:r>
            <a:r>
              <a:rPr lang="es-ES" dirty="0" smtClean="0"/>
              <a:t>y XII del presente lineamiento.</a:t>
            </a:r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87506"/>
            <a:ext cx="373799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9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sz="3200" dirty="0" smtClean="0"/>
              <a:t>Para el control, conservación y disposición de los archivos electrónicos.</a:t>
            </a:r>
            <a:endParaRPr lang="es-MX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pPr algn="ctr"/>
            <a:r>
              <a:rPr lang="es-ES" sz="3200" dirty="0" smtClean="0"/>
              <a:t>Sistema de administración de archivos y gestión documental para los documentos electrónicos</a:t>
            </a:r>
            <a:endParaRPr lang="es-MX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645024"/>
            <a:ext cx="2045568" cy="201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01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81" y="0"/>
            <a:ext cx="6472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45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692696"/>
            <a:ext cx="8229600" cy="5314595"/>
          </a:xfrm>
        </p:spPr>
        <p:txBody>
          <a:bodyPr/>
          <a:lstStyle/>
          <a:p>
            <a:pPr marL="850392" lvl="1" indent="-457200">
              <a:buFont typeface="Wingdings" panose="05000000000000000000" pitchFamily="2" charset="2"/>
              <a:buChar char="Ø"/>
            </a:pPr>
            <a:r>
              <a:rPr lang="es-ES" sz="3600" dirty="0" smtClean="0"/>
              <a:t>Programa </a:t>
            </a:r>
            <a:r>
              <a:rPr lang="es-ES" sz="3600" dirty="0"/>
              <a:t>de preservación </a:t>
            </a:r>
            <a:r>
              <a:rPr lang="es-ES" sz="3600" dirty="0" smtClean="0"/>
              <a:t>digital</a:t>
            </a:r>
          </a:p>
          <a:p>
            <a:pPr marL="850392" lvl="1" indent="-457200">
              <a:buFont typeface="Wingdings" panose="05000000000000000000" pitchFamily="2" charset="2"/>
              <a:buChar char="Ø"/>
            </a:pPr>
            <a:r>
              <a:rPr lang="es-ES" sz="3600" dirty="0"/>
              <a:t>Plan de digitalización de documentos</a:t>
            </a:r>
          </a:p>
          <a:p>
            <a:pPr marL="850392" lvl="1" indent="-457200">
              <a:buFont typeface="Wingdings" panose="05000000000000000000" pitchFamily="2" charset="2"/>
              <a:buChar char="Ø"/>
            </a:pPr>
            <a:endParaRPr lang="es-ES" sz="3600" dirty="0"/>
          </a:p>
          <a:p>
            <a:pPr marL="850392" lvl="1" indent="-457200">
              <a:buFont typeface="Wingdings" panose="05000000000000000000" pitchFamily="2" charset="2"/>
              <a:buChar char="Ø"/>
            </a:pP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35720"/>
            <a:ext cx="5282935" cy="354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965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000" b="1" dirty="0"/>
              <a:t>Las principales razones por las que se busca iniciar un proyecto de digitalización son mejorar la disponibilidad de sus colecciones, o bien, preservarlas.</a:t>
            </a:r>
            <a:endParaRPr lang="es-ES" sz="2000" b="1" dirty="0">
              <a:solidFill>
                <a:srgbClr val="E3AA3B"/>
              </a:solidFill>
            </a:endParaRPr>
          </a:p>
          <a:p>
            <a:endParaRPr lang="es-MX" sz="2000" b="1" dirty="0" smtClean="0">
              <a:solidFill>
                <a:srgbClr val="E3AA3B"/>
              </a:solidFill>
            </a:endParaRP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E3AA3B"/>
                </a:solidFill>
              </a:rPr>
              <a:t>Digitalización </a:t>
            </a:r>
            <a:r>
              <a:rPr lang="es-MX" sz="2000" b="1" dirty="0">
                <a:solidFill>
                  <a:srgbClr val="E3AA3B"/>
                </a:solidFill>
              </a:rPr>
              <a:t>para trámites y </a:t>
            </a:r>
            <a:r>
              <a:rPr lang="es-MX" sz="2000" b="1" dirty="0" smtClean="0">
                <a:solidFill>
                  <a:srgbClr val="E3AA3B"/>
                </a:solidFill>
              </a:rPr>
              <a:t>servicios</a:t>
            </a:r>
            <a:r>
              <a:rPr lang="es-MX" sz="2000" b="1" dirty="0" smtClean="0"/>
              <a:t>. Se </a:t>
            </a:r>
            <a:r>
              <a:rPr lang="es-MX" sz="2000" b="1" dirty="0"/>
              <a:t>realiza en unidades de correspondencia, oficialía de partes u oficinas de atención al público, las cuales requieren control y trámite inmediato, pues generan altos volúmenes de documentación (solicitud de crédito, licencia de conducir, cédula de identidad, expediente de personal y clínico, credencial para votar, pasaporte, comprobante contable,2 acta de entrega o recepción, </a:t>
            </a:r>
            <a:r>
              <a:rPr lang="es-MX" sz="2000" b="1" dirty="0" err="1" smtClean="0"/>
              <a:t>etc</a:t>
            </a:r>
            <a:r>
              <a:rPr lang="es-MX" sz="2000" b="1" dirty="0" smtClean="0"/>
              <a:t>).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E3AA3B"/>
                </a:solidFill>
              </a:rPr>
              <a:t>Digitalización para consulta, difusión y </a:t>
            </a:r>
            <a:r>
              <a:rPr lang="es-MX" sz="2000" b="1" dirty="0" smtClean="0">
                <a:solidFill>
                  <a:srgbClr val="E3AA3B"/>
                </a:solidFill>
              </a:rPr>
              <a:t>conservación. </a:t>
            </a:r>
            <a:r>
              <a:rPr lang="es-MX" sz="2000" b="1" dirty="0" smtClean="0"/>
              <a:t>Habilitarlos </a:t>
            </a:r>
            <a:r>
              <a:rPr lang="es-MX" sz="2000" b="1" dirty="0"/>
              <a:t>en sustitución de los originales en caso de que se presenten siniestros que afecten a los archivos o documentos de conservación permanente</a:t>
            </a:r>
            <a:r>
              <a:rPr lang="es-MX" sz="2000" b="1" dirty="0" smtClean="0"/>
              <a:t>.</a:t>
            </a:r>
          </a:p>
          <a:p>
            <a:endParaRPr lang="es-MX" sz="2400" dirty="0">
              <a:solidFill>
                <a:srgbClr val="E3AA3B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s-MX" dirty="0" smtClean="0"/>
              <a:t>¿Cómo </a:t>
            </a:r>
            <a:r>
              <a:rPr lang="es-MX" dirty="0"/>
              <a:t>utilizar la digitalización en cada una de las fases del ciclo vital del </a:t>
            </a:r>
            <a:r>
              <a:rPr lang="es-MX" dirty="0" smtClean="0"/>
              <a:t>documento?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96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4294967295"/>
          </p:nvPr>
        </p:nvSpPr>
        <p:spPr>
          <a:xfrm>
            <a:off x="428596" y="785794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3500" b="1" dirty="0" smtClean="0">
                <a:solidFill>
                  <a:srgbClr val="594228"/>
                </a:solidFill>
              </a:rPr>
              <a:t>Gloria E. González Landa</a:t>
            </a:r>
            <a:endParaRPr lang="es-ES" sz="3500" b="1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MX" sz="3100" dirty="0" smtClean="0">
                <a:solidFill>
                  <a:srgbClr val="594228"/>
                </a:solidFill>
              </a:rPr>
              <a:t>Directora de Archivos</a:t>
            </a:r>
            <a:endParaRPr lang="es-ES" sz="3100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sz="2800" dirty="0" err="1" smtClean="0">
                <a:solidFill>
                  <a:srgbClr val="594228"/>
                </a:solidFill>
                <a:hlinkClick r:id="rId2"/>
              </a:rPr>
              <a:t>gegonzalez</a:t>
            </a:r>
            <a:r>
              <a:rPr lang="es-ES" sz="2800" dirty="0" smtClean="0">
                <a:solidFill>
                  <a:srgbClr val="594228"/>
                </a:solidFill>
                <a:hlinkClick r:id="rId2"/>
              </a:rPr>
              <a:t>@</a:t>
            </a:r>
            <a:r>
              <a:rPr lang="es-ES" sz="2800" dirty="0" err="1" smtClean="0">
                <a:solidFill>
                  <a:srgbClr val="594228"/>
                </a:solidFill>
                <a:hlinkClick r:id="rId2"/>
              </a:rPr>
              <a:t>verivai.org.mx</a:t>
            </a: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es-ES" sz="2800" dirty="0" smtClean="0">
                <a:solidFill>
                  <a:srgbClr val="594228"/>
                </a:solidFill>
              </a:rPr>
              <a:t>842-02-70  Ext. 108</a:t>
            </a: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3592513" indent="0">
              <a:buNone/>
            </a:pPr>
            <a:endParaRPr lang="es-MX" sz="2000" b="1" dirty="0" smtClean="0">
              <a:solidFill>
                <a:srgbClr val="E3AA3B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 smtClean="0">
              <a:solidFill>
                <a:srgbClr val="594228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es-ES" sz="2800" dirty="0">
              <a:solidFill>
                <a:srgbClr val="594228"/>
              </a:solidFill>
            </a:endParaRPr>
          </a:p>
          <a:p>
            <a:pPr marL="109728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77072"/>
            <a:ext cx="6998035" cy="143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/>
          <a:lstStyle/>
          <a:p>
            <a:r>
              <a:rPr lang="es-ES" sz="2800" dirty="0" smtClean="0"/>
              <a:t>Todos los documentos de archivo en posesión de los sujetos obligados con independencia en el soporte en que se encuentren, deberán ser tratados conforme a los procesos de gestión documental.</a:t>
            </a:r>
            <a:endParaRPr lang="es-MX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780928"/>
            <a:ext cx="4032448" cy="35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929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404664"/>
            <a:ext cx="8229600" cy="5602627"/>
          </a:xfrm>
        </p:spPr>
        <p:txBody>
          <a:bodyPr/>
          <a:lstStyle/>
          <a:p>
            <a:pPr algn="ctr"/>
            <a:endParaRPr lang="es-ES" sz="4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</a:rPr>
              <a:t>Para </a:t>
            </a:r>
            <a:r>
              <a:rPr lang="es-ES" sz="4400" b="1" dirty="0">
                <a:solidFill>
                  <a:schemeClr val="accent6">
                    <a:lumMod val="50000"/>
                  </a:schemeClr>
                </a:solidFill>
              </a:rPr>
              <a:t>la sistematización de los archivos los sujetos obligados deberán:</a:t>
            </a:r>
            <a:endParaRPr lang="es-MX" sz="44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566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55576" y="188640"/>
            <a:ext cx="8229600" cy="5818651"/>
          </a:xfrm>
        </p:spPr>
        <p:txBody>
          <a:bodyPr/>
          <a:lstStyle/>
          <a:p>
            <a:r>
              <a:rPr lang="es-ES" sz="2800" dirty="0"/>
              <a:t>I. Implementar métodos y medidas para administrar, organizar , y conservar de manera homogénea los documentos de archivo que reciban, produzcan, obtengan, adquieran, transformen o posean, derivado de sus facultades, competencia o funciones, a través de los distintos responsables de archivo.</a:t>
            </a:r>
            <a:endParaRPr lang="es-MX" sz="2800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01008"/>
            <a:ext cx="70567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2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6256371" y="2682167"/>
            <a:ext cx="2542736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Organizar</a:t>
            </a:r>
            <a:endParaRPr lang="es-MX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500298" y="500042"/>
            <a:ext cx="375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</a:rPr>
              <a:t>Administrar y organizar tus archivos</a:t>
            </a:r>
            <a:endParaRPr lang="es-MX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705361" y="2682167"/>
            <a:ext cx="2542736" cy="685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Identificar</a:t>
            </a:r>
            <a:endParaRPr lang="es-MX" sz="2000" b="1" dirty="0">
              <a:solidFill>
                <a:schemeClr val="accent3">
                  <a:lumMod val="60000"/>
                  <a:lumOff val="40000"/>
                  <a:alpha val="99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54133" y="3645024"/>
            <a:ext cx="28451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¿Qué es </a:t>
            </a:r>
            <a:r>
              <a:rPr lang="es-MX" sz="21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importante?</a:t>
            </a:r>
            <a:endParaRPr lang="es-MX" sz="21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458420" y="3645024"/>
            <a:ext cx="25002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¿Cómo organizar?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24" y="2000250"/>
            <a:ext cx="2601426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3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2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992887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4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Personalizado 7">
      <a:dk1>
        <a:srgbClr val="111111"/>
      </a:dk1>
      <a:lt1>
        <a:sysClr val="window" lastClr="FFFFFF"/>
      </a:lt1>
      <a:dk2>
        <a:srgbClr val="2C2114"/>
      </a:dk2>
      <a:lt2>
        <a:srgbClr val="E5DEDB"/>
      </a:lt2>
      <a:accent1>
        <a:srgbClr val="EAB800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4232</TotalTime>
  <Words>1160</Words>
  <Application>Microsoft Office PowerPoint</Application>
  <PresentationFormat>Presentación en pantalla (4:3)</PresentationFormat>
  <Paragraphs>113</Paragraphs>
  <Slides>35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5" baseType="lpstr">
      <vt:lpstr>Arial</vt:lpstr>
      <vt:lpstr>Arial Narrow</vt:lpstr>
      <vt:lpstr>Calibri</vt:lpstr>
      <vt:lpstr>Lucida Sans Unicode</vt:lpstr>
      <vt:lpstr>Verdana</vt:lpstr>
      <vt:lpstr>wf_segoe-ui_normal</vt:lpstr>
      <vt:lpstr>Wingdings</vt:lpstr>
      <vt:lpstr>Wingdings 2</vt:lpstr>
      <vt:lpstr>Wingdings 3</vt:lpstr>
      <vt:lpstr>Concurrencia</vt:lpstr>
      <vt:lpstr>Presentación de PowerPoint</vt:lpstr>
      <vt:lpstr>Presentación de PowerPoint</vt:lpstr>
      <vt:lpstr>Presentación de PowerPoint</vt:lpstr>
      <vt:lpstr>Todos los documentos de archivo en posesión de los sujetos obligados con independencia en el soporte en que se encuentren, deberán ser tratados conforme a los procesos de gestión documental.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DEL PADA</vt:lpstr>
      <vt:lpstr>IV Establecer un Grupo Interdisciplinario</vt:lpstr>
      <vt:lpstr>V. Elaborar los instrumentos de control y consulta archivístico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PRIVACIDAD EN LA RED</dc:title>
  <dc:creator>Yolli Garcia Alvarez</dc:creator>
  <cp:lastModifiedBy>Gloria</cp:lastModifiedBy>
  <cp:revision>292</cp:revision>
  <dcterms:created xsi:type="dcterms:W3CDTF">2015-01-28T20:36:05Z</dcterms:created>
  <dcterms:modified xsi:type="dcterms:W3CDTF">2018-03-15T20:39:37Z</dcterms:modified>
</cp:coreProperties>
</file>