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5"/>
  </p:notesMasterIdLst>
  <p:handoutMasterIdLst>
    <p:handoutMasterId r:id="rId26"/>
  </p:handoutMasterIdLst>
  <p:sldIdLst>
    <p:sldId id="321" r:id="rId2"/>
    <p:sldId id="310" r:id="rId3"/>
    <p:sldId id="489" r:id="rId4"/>
    <p:sldId id="407" r:id="rId5"/>
    <p:sldId id="409" r:id="rId6"/>
    <p:sldId id="484" r:id="rId7"/>
    <p:sldId id="485" r:id="rId8"/>
    <p:sldId id="486" r:id="rId9"/>
    <p:sldId id="490" r:id="rId10"/>
    <p:sldId id="468" r:id="rId11"/>
    <p:sldId id="313" r:id="rId12"/>
    <p:sldId id="396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500" r:id="rId21"/>
    <p:sldId id="498" r:id="rId22"/>
    <p:sldId id="499" r:id="rId23"/>
    <p:sldId id="323" r:id="rId24"/>
  </p:sldIdLst>
  <p:sldSz cx="9144000" cy="6858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59" autoAdjust="0"/>
    <p:restoredTop sz="94676" autoAdjust="0"/>
  </p:normalViewPr>
  <p:slideViewPr>
    <p:cSldViewPr>
      <p:cViewPr varScale="1">
        <p:scale>
          <a:sx n="67" d="100"/>
          <a:sy n="67" d="100"/>
        </p:scale>
        <p:origin x="78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26899E-E6F5-41DB-BDF4-C8F45C82C1EA}" type="doc">
      <dgm:prSet loTypeId="urn:microsoft.com/office/officeart/2005/8/layout/vList3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BE93789-0CB8-49B6-8165-A93C018253AC}">
      <dgm:prSet phldrT="[Texto]"/>
      <dgm:spPr/>
      <dgm:t>
        <a:bodyPr/>
        <a:lstStyle/>
        <a:p>
          <a:r>
            <a:rPr lang="es-MX" dirty="0" smtClean="0"/>
            <a:t>El PRONADATOS es el principal instrumento que tiene el </a:t>
          </a:r>
          <a:r>
            <a:rPr lang="es-MX" dirty="0" err="1" smtClean="0"/>
            <a:t>SNT</a:t>
          </a:r>
          <a:r>
            <a:rPr lang="es-MX" dirty="0" smtClean="0"/>
            <a:t> para definir y coordinar las bases de la política pública de protección de datos personales en el país, dentro del sector público.</a:t>
          </a:r>
          <a:endParaRPr lang="es-MX" dirty="0"/>
        </a:p>
      </dgm:t>
    </dgm:pt>
    <dgm:pt modelId="{9694E6C8-FAF6-4BFF-82C7-EB85C320E9D6}" type="parTrans" cxnId="{9098A5D1-BBA0-419E-A2C4-5C3BD3DCEF3F}">
      <dgm:prSet/>
      <dgm:spPr/>
      <dgm:t>
        <a:bodyPr/>
        <a:lstStyle/>
        <a:p>
          <a:endParaRPr lang="es-MX"/>
        </a:p>
      </dgm:t>
    </dgm:pt>
    <dgm:pt modelId="{552C105F-2AB2-481E-A92E-9F642770E2A5}" type="sibTrans" cxnId="{9098A5D1-BBA0-419E-A2C4-5C3BD3DCEF3F}">
      <dgm:prSet/>
      <dgm:spPr/>
      <dgm:t>
        <a:bodyPr/>
        <a:lstStyle/>
        <a:p>
          <a:endParaRPr lang="es-MX"/>
        </a:p>
      </dgm:t>
    </dgm:pt>
    <dgm:pt modelId="{9AF87E32-673E-45C6-8A9D-B5493E4E6A93}">
      <dgm:prSet phldrT="[Texto]"/>
      <dgm:spPr/>
      <dgm:t>
        <a:bodyPr/>
        <a:lstStyle/>
        <a:p>
          <a:r>
            <a:rPr lang="es-MX" dirty="0" smtClean="0"/>
            <a:t> Se auxilia de una estructura de política pública que incluye la identificación de problemáticas y el diseño de objetivos y acciones a las cuales se les dará seguimiento</a:t>
          </a:r>
          <a:endParaRPr lang="es-MX" dirty="0"/>
        </a:p>
      </dgm:t>
    </dgm:pt>
    <dgm:pt modelId="{CC1B8962-3698-4F4B-9B73-9E2A865B0B46}" type="parTrans" cxnId="{8D52B59B-2658-45FC-90E1-D61BAAFF314E}">
      <dgm:prSet/>
      <dgm:spPr/>
      <dgm:t>
        <a:bodyPr/>
        <a:lstStyle/>
        <a:p>
          <a:endParaRPr lang="es-MX"/>
        </a:p>
      </dgm:t>
    </dgm:pt>
    <dgm:pt modelId="{C2D3632F-87B3-41B5-A430-F795444AEFC1}" type="sibTrans" cxnId="{8D52B59B-2658-45FC-90E1-D61BAAFF314E}">
      <dgm:prSet/>
      <dgm:spPr/>
      <dgm:t>
        <a:bodyPr/>
        <a:lstStyle/>
        <a:p>
          <a:endParaRPr lang="es-MX"/>
        </a:p>
      </dgm:t>
    </dgm:pt>
    <dgm:pt modelId="{CE5AF62C-4081-4D76-BBD0-75715C0E22E2}">
      <dgm:prSet phldrT="[Texto]"/>
      <dgm:spPr/>
      <dgm:t>
        <a:bodyPr/>
        <a:lstStyle/>
        <a:p>
          <a:r>
            <a:rPr lang="es-MX" dirty="0" smtClean="0"/>
            <a:t>La elaboración de un primer programa nacional en una materia novedosa implica retos importantes para incorporar nuevas actividades a instituciones que ya tienen procesos establecidos y en desarrollo</a:t>
          </a:r>
          <a:endParaRPr lang="es-MX" dirty="0"/>
        </a:p>
      </dgm:t>
    </dgm:pt>
    <dgm:pt modelId="{E31390C8-B914-4A52-8FBF-DF88D75BB4ED}" type="parTrans" cxnId="{9013B354-D9C0-49BF-A344-90E3AEF936DB}">
      <dgm:prSet/>
      <dgm:spPr/>
      <dgm:t>
        <a:bodyPr/>
        <a:lstStyle/>
        <a:p>
          <a:endParaRPr lang="es-MX"/>
        </a:p>
      </dgm:t>
    </dgm:pt>
    <dgm:pt modelId="{F7FC205B-4BC2-468B-A7A6-A287AB8CFF6D}" type="sibTrans" cxnId="{9013B354-D9C0-49BF-A344-90E3AEF936DB}">
      <dgm:prSet/>
      <dgm:spPr/>
      <dgm:t>
        <a:bodyPr/>
        <a:lstStyle/>
        <a:p>
          <a:endParaRPr lang="es-MX"/>
        </a:p>
      </dgm:t>
    </dgm:pt>
    <dgm:pt modelId="{7D182B38-223F-4481-9DD1-4E3CA8DB213B}" type="pres">
      <dgm:prSet presAssocID="{1E26899E-E6F5-41DB-BDF4-C8F45C82C1E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68BED7F-AFAF-4C99-B0C9-1BCFD5F7336D}" type="pres">
      <dgm:prSet presAssocID="{BBE93789-0CB8-49B6-8165-A93C018253AC}" presName="composite" presStyleCnt="0"/>
      <dgm:spPr/>
      <dgm:t>
        <a:bodyPr/>
        <a:lstStyle/>
        <a:p>
          <a:endParaRPr lang="es-MX"/>
        </a:p>
      </dgm:t>
    </dgm:pt>
    <dgm:pt modelId="{EB512145-A9C0-4706-B744-FB335866B499}" type="pres">
      <dgm:prSet presAssocID="{BBE93789-0CB8-49B6-8165-A93C018253AC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  <dgm:t>
        <a:bodyPr/>
        <a:lstStyle/>
        <a:p>
          <a:endParaRPr lang="es-MX"/>
        </a:p>
      </dgm:t>
    </dgm:pt>
    <dgm:pt modelId="{5A269334-63AA-40AE-8408-A971A3ED253F}" type="pres">
      <dgm:prSet presAssocID="{BBE93789-0CB8-49B6-8165-A93C018253AC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52736B-670A-4698-B955-D5F297F767DA}" type="pres">
      <dgm:prSet presAssocID="{552C105F-2AB2-481E-A92E-9F642770E2A5}" presName="spacing" presStyleCnt="0"/>
      <dgm:spPr/>
      <dgm:t>
        <a:bodyPr/>
        <a:lstStyle/>
        <a:p>
          <a:endParaRPr lang="es-MX"/>
        </a:p>
      </dgm:t>
    </dgm:pt>
    <dgm:pt modelId="{52B62962-93D7-482C-8706-BEA49729C3E7}" type="pres">
      <dgm:prSet presAssocID="{9AF87E32-673E-45C6-8A9D-B5493E4E6A93}" presName="composite" presStyleCnt="0"/>
      <dgm:spPr/>
      <dgm:t>
        <a:bodyPr/>
        <a:lstStyle/>
        <a:p>
          <a:endParaRPr lang="es-MX"/>
        </a:p>
      </dgm:t>
    </dgm:pt>
    <dgm:pt modelId="{655D9E55-E9A2-4C4D-8E4C-0FF50DCB64D8}" type="pres">
      <dgm:prSet presAssocID="{9AF87E32-673E-45C6-8A9D-B5493E4E6A93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  <dgm:t>
        <a:bodyPr/>
        <a:lstStyle/>
        <a:p>
          <a:endParaRPr lang="es-MX"/>
        </a:p>
      </dgm:t>
    </dgm:pt>
    <dgm:pt modelId="{96E42AB1-1269-4DF1-A5EB-1EE93526F8BD}" type="pres">
      <dgm:prSet presAssocID="{9AF87E32-673E-45C6-8A9D-B5493E4E6A9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658F0B-3443-4F30-B4ED-1AADE03553C6}" type="pres">
      <dgm:prSet presAssocID="{C2D3632F-87B3-41B5-A430-F795444AEFC1}" presName="spacing" presStyleCnt="0"/>
      <dgm:spPr/>
      <dgm:t>
        <a:bodyPr/>
        <a:lstStyle/>
        <a:p>
          <a:endParaRPr lang="es-MX"/>
        </a:p>
      </dgm:t>
    </dgm:pt>
    <dgm:pt modelId="{3E3CFACF-1F87-4A83-ABC4-6789AC534965}" type="pres">
      <dgm:prSet presAssocID="{CE5AF62C-4081-4D76-BBD0-75715C0E22E2}" presName="composite" presStyleCnt="0"/>
      <dgm:spPr/>
      <dgm:t>
        <a:bodyPr/>
        <a:lstStyle/>
        <a:p>
          <a:endParaRPr lang="es-MX"/>
        </a:p>
      </dgm:t>
    </dgm:pt>
    <dgm:pt modelId="{F98672C3-A36D-46D9-BA32-2EEB6569488E}" type="pres">
      <dgm:prSet presAssocID="{CE5AF62C-4081-4D76-BBD0-75715C0E22E2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7000" r="-67000"/>
          </a:stretch>
        </a:blipFill>
      </dgm:spPr>
      <dgm:t>
        <a:bodyPr/>
        <a:lstStyle/>
        <a:p>
          <a:endParaRPr lang="es-MX"/>
        </a:p>
      </dgm:t>
    </dgm:pt>
    <dgm:pt modelId="{124A052D-6756-41F6-AAE8-C275678ADEF8}" type="pres">
      <dgm:prSet presAssocID="{CE5AF62C-4081-4D76-BBD0-75715C0E22E2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11E5DAB-7E3D-44F7-8EB1-5832E6739AED}" type="presOf" srcId="{BBE93789-0CB8-49B6-8165-A93C018253AC}" destId="{5A269334-63AA-40AE-8408-A971A3ED253F}" srcOrd="0" destOrd="0" presId="urn:microsoft.com/office/officeart/2005/8/layout/vList3"/>
    <dgm:cxn modelId="{1060EDBE-928D-4E91-B1DF-48297D98F32D}" type="presOf" srcId="{9AF87E32-673E-45C6-8A9D-B5493E4E6A93}" destId="{96E42AB1-1269-4DF1-A5EB-1EE93526F8BD}" srcOrd="0" destOrd="0" presId="urn:microsoft.com/office/officeart/2005/8/layout/vList3"/>
    <dgm:cxn modelId="{9098A5D1-BBA0-419E-A2C4-5C3BD3DCEF3F}" srcId="{1E26899E-E6F5-41DB-BDF4-C8F45C82C1EA}" destId="{BBE93789-0CB8-49B6-8165-A93C018253AC}" srcOrd="0" destOrd="0" parTransId="{9694E6C8-FAF6-4BFF-82C7-EB85C320E9D6}" sibTransId="{552C105F-2AB2-481E-A92E-9F642770E2A5}"/>
    <dgm:cxn modelId="{8D52B59B-2658-45FC-90E1-D61BAAFF314E}" srcId="{1E26899E-E6F5-41DB-BDF4-C8F45C82C1EA}" destId="{9AF87E32-673E-45C6-8A9D-B5493E4E6A93}" srcOrd="1" destOrd="0" parTransId="{CC1B8962-3698-4F4B-9B73-9E2A865B0B46}" sibTransId="{C2D3632F-87B3-41B5-A430-F795444AEFC1}"/>
    <dgm:cxn modelId="{EA718751-058C-4315-AEFA-DCCA9495174D}" type="presOf" srcId="{1E26899E-E6F5-41DB-BDF4-C8F45C82C1EA}" destId="{7D182B38-223F-4481-9DD1-4E3CA8DB213B}" srcOrd="0" destOrd="0" presId="urn:microsoft.com/office/officeart/2005/8/layout/vList3"/>
    <dgm:cxn modelId="{9013B354-D9C0-49BF-A344-90E3AEF936DB}" srcId="{1E26899E-E6F5-41DB-BDF4-C8F45C82C1EA}" destId="{CE5AF62C-4081-4D76-BBD0-75715C0E22E2}" srcOrd="2" destOrd="0" parTransId="{E31390C8-B914-4A52-8FBF-DF88D75BB4ED}" sibTransId="{F7FC205B-4BC2-468B-A7A6-A287AB8CFF6D}"/>
    <dgm:cxn modelId="{02AF42AD-C841-4EE1-988E-4754C22E9B74}" type="presOf" srcId="{CE5AF62C-4081-4D76-BBD0-75715C0E22E2}" destId="{124A052D-6756-41F6-AAE8-C275678ADEF8}" srcOrd="0" destOrd="0" presId="urn:microsoft.com/office/officeart/2005/8/layout/vList3"/>
    <dgm:cxn modelId="{B3731181-91F1-4506-8A38-D63AFF588B5E}" type="presParOf" srcId="{7D182B38-223F-4481-9DD1-4E3CA8DB213B}" destId="{868BED7F-AFAF-4C99-B0C9-1BCFD5F7336D}" srcOrd="0" destOrd="0" presId="urn:microsoft.com/office/officeart/2005/8/layout/vList3"/>
    <dgm:cxn modelId="{B6418E73-0008-4BA3-98F0-2A8E93E398C2}" type="presParOf" srcId="{868BED7F-AFAF-4C99-B0C9-1BCFD5F7336D}" destId="{EB512145-A9C0-4706-B744-FB335866B499}" srcOrd="0" destOrd="0" presId="urn:microsoft.com/office/officeart/2005/8/layout/vList3"/>
    <dgm:cxn modelId="{5B54F396-F21E-435E-934C-9B6C427475A8}" type="presParOf" srcId="{868BED7F-AFAF-4C99-B0C9-1BCFD5F7336D}" destId="{5A269334-63AA-40AE-8408-A971A3ED253F}" srcOrd="1" destOrd="0" presId="urn:microsoft.com/office/officeart/2005/8/layout/vList3"/>
    <dgm:cxn modelId="{0097B4F3-E228-4050-A57E-C15B35C8AEE4}" type="presParOf" srcId="{7D182B38-223F-4481-9DD1-4E3CA8DB213B}" destId="{9052736B-670A-4698-B955-D5F297F767DA}" srcOrd="1" destOrd="0" presId="urn:microsoft.com/office/officeart/2005/8/layout/vList3"/>
    <dgm:cxn modelId="{8F5936C1-6E30-4492-A630-5E5A03596AB4}" type="presParOf" srcId="{7D182B38-223F-4481-9DD1-4E3CA8DB213B}" destId="{52B62962-93D7-482C-8706-BEA49729C3E7}" srcOrd="2" destOrd="0" presId="urn:microsoft.com/office/officeart/2005/8/layout/vList3"/>
    <dgm:cxn modelId="{D5C22BE9-3F2B-4B84-8C34-30BB786C4B02}" type="presParOf" srcId="{52B62962-93D7-482C-8706-BEA49729C3E7}" destId="{655D9E55-E9A2-4C4D-8E4C-0FF50DCB64D8}" srcOrd="0" destOrd="0" presId="urn:microsoft.com/office/officeart/2005/8/layout/vList3"/>
    <dgm:cxn modelId="{6B564F31-FA5F-4471-BC17-80AFA43825A6}" type="presParOf" srcId="{52B62962-93D7-482C-8706-BEA49729C3E7}" destId="{96E42AB1-1269-4DF1-A5EB-1EE93526F8BD}" srcOrd="1" destOrd="0" presId="urn:microsoft.com/office/officeart/2005/8/layout/vList3"/>
    <dgm:cxn modelId="{6A376A17-7343-4B3D-ADCC-91FD40B0467A}" type="presParOf" srcId="{7D182B38-223F-4481-9DD1-4E3CA8DB213B}" destId="{D3658F0B-3443-4F30-B4ED-1AADE03553C6}" srcOrd="3" destOrd="0" presId="urn:microsoft.com/office/officeart/2005/8/layout/vList3"/>
    <dgm:cxn modelId="{78D9324F-AB00-4BFB-8C3C-6EBE8F30EF33}" type="presParOf" srcId="{7D182B38-223F-4481-9DD1-4E3CA8DB213B}" destId="{3E3CFACF-1F87-4A83-ABC4-6789AC534965}" srcOrd="4" destOrd="0" presId="urn:microsoft.com/office/officeart/2005/8/layout/vList3"/>
    <dgm:cxn modelId="{AE557E9C-53C8-4DF9-BD4B-4032ED66AAAC}" type="presParOf" srcId="{3E3CFACF-1F87-4A83-ABC4-6789AC534965}" destId="{F98672C3-A36D-46D9-BA32-2EEB6569488E}" srcOrd="0" destOrd="0" presId="urn:microsoft.com/office/officeart/2005/8/layout/vList3"/>
    <dgm:cxn modelId="{69CB8820-598F-4D22-B480-56A61E3D49C0}" type="presParOf" srcId="{3E3CFACF-1F87-4A83-ABC4-6789AC534965}" destId="{124A052D-6756-41F6-AAE8-C275678ADEF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40299B-2BE9-4749-AB54-84BF4BF8541C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MX"/>
        </a:p>
      </dgm:t>
    </dgm:pt>
    <dgm:pt modelId="{4BCBEFA2-8B2D-4388-A678-5DDC4FB0B2F1}">
      <dgm:prSet phldrT="[Texto]" custT="1"/>
      <dgm:spPr/>
      <dgm:t>
        <a:bodyPr/>
        <a:lstStyle/>
        <a:p>
          <a:r>
            <a:rPr lang="es-MX" sz="2000" dirty="0"/>
            <a:t>A. Sensibilización, promoción, difusión y </a:t>
          </a:r>
          <a:r>
            <a:rPr lang="es-MX" sz="2000" dirty="0" smtClean="0"/>
            <a:t>socialización</a:t>
          </a:r>
          <a:endParaRPr lang="es-MX" sz="2000" dirty="0"/>
        </a:p>
      </dgm:t>
    </dgm:pt>
    <dgm:pt modelId="{19617572-926C-4AFE-9A23-4606B7713D71}" type="parTrans" cxnId="{CCF9928F-551A-4BA6-ADAE-354D11BD7786}">
      <dgm:prSet/>
      <dgm:spPr/>
      <dgm:t>
        <a:bodyPr/>
        <a:lstStyle/>
        <a:p>
          <a:endParaRPr lang="es-MX" sz="2400"/>
        </a:p>
      </dgm:t>
    </dgm:pt>
    <dgm:pt modelId="{0001271E-A23B-4F91-8E46-D99268CF1DE9}" type="sibTrans" cxnId="{CCF9928F-551A-4BA6-ADAE-354D11BD7786}">
      <dgm:prSet/>
      <dgm:spPr/>
      <dgm:t>
        <a:bodyPr/>
        <a:lstStyle/>
        <a:p>
          <a:endParaRPr lang="es-MX" sz="2400"/>
        </a:p>
      </dgm:t>
    </dgm:pt>
    <dgm:pt modelId="{520CB9B3-9596-4687-8C02-DAE1441F3C0D}">
      <dgm:prSet custT="1"/>
      <dgm:spPr/>
      <dgm:t>
        <a:bodyPr/>
        <a:lstStyle/>
        <a:p>
          <a:r>
            <a:rPr lang="es-MX" sz="2000" dirty="0"/>
            <a:t>B. Fortalecimiento Institucional</a:t>
          </a:r>
        </a:p>
      </dgm:t>
    </dgm:pt>
    <dgm:pt modelId="{6E75D908-B182-4E64-9F58-3A40552AAEAD}" type="parTrans" cxnId="{ACD83103-7697-4120-9AAD-25B4F0D92F4C}">
      <dgm:prSet/>
      <dgm:spPr/>
      <dgm:t>
        <a:bodyPr/>
        <a:lstStyle/>
        <a:p>
          <a:endParaRPr lang="es-MX" sz="2400"/>
        </a:p>
      </dgm:t>
    </dgm:pt>
    <dgm:pt modelId="{2910CA9F-80E1-4C5C-ACD3-6CF9F406A938}" type="sibTrans" cxnId="{ACD83103-7697-4120-9AAD-25B4F0D92F4C}">
      <dgm:prSet/>
      <dgm:spPr/>
      <dgm:t>
        <a:bodyPr/>
        <a:lstStyle/>
        <a:p>
          <a:endParaRPr lang="es-MX" sz="2400"/>
        </a:p>
      </dgm:t>
    </dgm:pt>
    <dgm:pt modelId="{40557D87-6997-45D0-AFEA-68C472E523C8}">
      <dgm:prSet custT="1"/>
      <dgm:spPr/>
      <dgm:t>
        <a:bodyPr/>
        <a:lstStyle/>
        <a:p>
          <a:r>
            <a:rPr lang="es-MX" sz="2000" dirty="0" smtClean="0">
              <a:latin typeface="Frutiger 55 Roman" panose="020B0500000000000000" pitchFamily="34" charset="0"/>
            </a:rPr>
            <a:t>C. Fortalecimiento Presupuestal</a:t>
          </a:r>
          <a:endParaRPr lang="es-MX" sz="2000" dirty="0">
            <a:latin typeface="Frutiger 55 Roman" panose="020B0500000000000000" pitchFamily="34" charset="0"/>
          </a:endParaRPr>
        </a:p>
      </dgm:t>
    </dgm:pt>
    <dgm:pt modelId="{AE32C105-0053-4180-9F7C-B3DD03535001}" type="parTrans" cxnId="{FB697D2C-96B4-4452-A72C-01F3EDF94B19}">
      <dgm:prSet/>
      <dgm:spPr/>
      <dgm:t>
        <a:bodyPr/>
        <a:lstStyle/>
        <a:p>
          <a:endParaRPr lang="es-MX" sz="2400"/>
        </a:p>
      </dgm:t>
    </dgm:pt>
    <dgm:pt modelId="{01515AD7-910A-42E5-9DAB-8244BC70952F}" type="sibTrans" cxnId="{FB697D2C-96B4-4452-A72C-01F3EDF94B19}">
      <dgm:prSet/>
      <dgm:spPr/>
      <dgm:t>
        <a:bodyPr/>
        <a:lstStyle/>
        <a:p>
          <a:endParaRPr lang="es-MX" sz="2400"/>
        </a:p>
      </dgm:t>
    </dgm:pt>
    <dgm:pt modelId="{6A37987C-2513-4316-B6CD-E2D0DFFB1B31}" type="pres">
      <dgm:prSet presAssocID="{0C40299B-2BE9-4749-AB54-84BF4BF854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9987D72-7495-4DC4-8DDE-4D9AF078F062}" type="pres">
      <dgm:prSet presAssocID="{4BCBEFA2-8B2D-4388-A678-5DDC4FB0B2F1}" presName="parentText" presStyleLbl="node1" presStyleIdx="0" presStyleCnt="3" custLinFactY="-28546" custLinFactNeighborX="-897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8358C2-A431-4669-8400-ADB03DE9CB93}" type="pres">
      <dgm:prSet presAssocID="{0001271E-A23B-4F91-8E46-D99268CF1DE9}" presName="spacer" presStyleCnt="0"/>
      <dgm:spPr/>
      <dgm:t>
        <a:bodyPr/>
        <a:lstStyle/>
        <a:p>
          <a:endParaRPr lang="es-MX"/>
        </a:p>
      </dgm:t>
    </dgm:pt>
    <dgm:pt modelId="{7E0A8F70-CD94-4C4E-AB36-770201485819}" type="pres">
      <dgm:prSet presAssocID="{520CB9B3-9596-4687-8C02-DAE1441F3C0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474A03-33B5-45BA-9A0F-4FBAE60F9D18}" type="pres">
      <dgm:prSet presAssocID="{2910CA9F-80E1-4C5C-ACD3-6CF9F406A938}" presName="spacer" presStyleCnt="0"/>
      <dgm:spPr/>
      <dgm:t>
        <a:bodyPr/>
        <a:lstStyle/>
        <a:p>
          <a:endParaRPr lang="es-MX"/>
        </a:p>
      </dgm:t>
    </dgm:pt>
    <dgm:pt modelId="{F661AD45-DA9D-4DFE-BB6B-6C44F1B27926}" type="pres">
      <dgm:prSet presAssocID="{40557D87-6997-45D0-AFEA-68C472E523C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490E5DE-0A51-4DC7-88F6-ED99771AD62E}" type="presOf" srcId="{40557D87-6997-45D0-AFEA-68C472E523C8}" destId="{F661AD45-DA9D-4DFE-BB6B-6C44F1B27926}" srcOrd="0" destOrd="0" presId="urn:microsoft.com/office/officeart/2005/8/layout/vList2"/>
    <dgm:cxn modelId="{CCF9928F-551A-4BA6-ADAE-354D11BD7786}" srcId="{0C40299B-2BE9-4749-AB54-84BF4BF8541C}" destId="{4BCBEFA2-8B2D-4388-A678-5DDC4FB0B2F1}" srcOrd="0" destOrd="0" parTransId="{19617572-926C-4AFE-9A23-4606B7713D71}" sibTransId="{0001271E-A23B-4F91-8E46-D99268CF1DE9}"/>
    <dgm:cxn modelId="{788FD949-6F12-4924-BC36-C9A3CF1DD654}" type="presOf" srcId="{520CB9B3-9596-4687-8C02-DAE1441F3C0D}" destId="{7E0A8F70-CD94-4C4E-AB36-770201485819}" srcOrd="0" destOrd="0" presId="urn:microsoft.com/office/officeart/2005/8/layout/vList2"/>
    <dgm:cxn modelId="{2C025720-E65F-4E89-951F-5D24969A4515}" type="presOf" srcId="{4BCBEFA2-8B2D-4388-A678-5DDC4FB0B2F1}" destId="{E9987D72-7495-4DC4-8DDE-4D9AF078F062}" srcOrd="0" destOrd="0" presId="urn:microsoft.com/office/officeart/2005/8/layout/vList2"/>
    <dgm:cxn modelId="{06193E46-DD1F-481B-84CA-7A5F9ED6571E}" type="presOf" srcId="{0C40299B-2BE9-4749-AB54-84BF4BF8541C}" destId="{6A37987C-2513-4316-B6CD-E2D0DFFB1B31}" srcOrd="0" destOrd="0" presId="urn:microsoft.com/office/officeart/2005/8/layout/vList2"/>
    <dgm:cxn modelId="{ACD83103-7697-4120-9AAD-25B4F0D92F4C}" srcId="{0C40299B-2BE9-4749-AB54-84BF4BF8541C}" destId="{520CB9B3-9596-4687-8C02-DAE1441F3C0D}" srcOrd="1" destOrd="0" parTransId="{6E75D908-B182-4E64-9F58-3A40552AAEAD}" sibTransId="{2910CA9F-80E1-4C5C-ACD3-6CF9F406A938}"/>
    <dgm:cxn modelId="{FB697D2C-96B4-4452-A72C-01F3EDF94B19}" srcId="{0C40299B-2BE9-4749-AB54-84BF4BF8541C}" destId="{40557D87-6997-45D0-AFEA-68C472E523C8}" srcOrd="2" destOrd="0" parTransId="{AE32C105-0053-4180-9F7C-B3DD03535001}" sibTransId="{01515AD7-910A-42E5-9DAB-8244BC70952F}"/>
    <dgm:cxn modelId="{7ADF4521-2195-4550-989F-ED2B63059BE3}" type="presParOf" srcId="{6A37987C-2513-4316-B6CD-E2D0DFFB1B31}" destId="{E9987D72-7495-4DC4-8DDE-4D9AF078F062}" srcOrd="0" destOrd="0" presId="urn:microsoft.com/office/officeart/2005/8/layout/vList2"/>
    <dgm:cxn modelId="{A4C66105-F948-48C4-AA62-CC62161DE6ED}" type="presParOf" srcId="{6A37987C-2513-4316-B6CD-E2D0DFFB1B31}" destId="{778358C2-A431-4669-8400-ADB03DE9CB93}" srcOrd="1" destOrd="0" presId="urn:microsoft.com/office/officeart/2005/8/layout/vList2"/>
    <dgm:cxn modelId="{FAD4A69F-DBF8-411E-B5B6-ACF1E87904DA}" type="presParOf" srcId="{6A37987C-2513-4316-B6CD-E2D0DFFB1B31}" destId="{7E0A8F70-CD94-4C4E-AB36-770201485819}" srcOrd="2" destOrd="0" presId="urn:microsoft.com/office/officeart/2005/8/layout/vList2"/>
    <dgm:cxn modelId="{6B663A8C-54F6-4D48-86A5-02FEB0A0AD02}" type="presParOf" srcId="{6A37987C-2513-4316-B6CD-E2D0DFFB1B31}" destId="{A2474A03-33B5-45BA-9A0F-4FBAE60F9D18}" srcOrd="3" destOrd="0" presId="urn:microsoft.com/office/officeart/2005/8/layout/vList2"/>
    <dgm:cxn modelId="{985A2B99-3BAF-47AC-88B1-C4682F60FE5A}" type="presParOf" srcId="{6A37987C-2513-4316-B6CD-E2D0DFFB1B31}" destId="{F661AD45-DA9D-4DFE-BB6B-6C44F1B2792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87D72-7495-4DC4-8DDE-4D9AF078F062}">
      <dsp:nvSpPr>
        <dsp:cNvPr id="0" name=""/>
        <dsp:cNvSpPr/>
      </dsp:nvSpPr>
      <dsp:spPr>
        <a:xfrm>
          <a:off x="0" y="0"/>
          <a:ext cx="6911905" cy="4716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/>
            <a:t>A. Sensibilización, promoción, difusión y </a:t>
          </a:r>
          <a:r>
            <a:rPr lang="es-MX" sz="2000" kern="1200" dirty="0" smtClean="0"/>
            <a:t>socialización</a:t>
          </a:r>
          <a:endParaRPr lang="es-MX" sz="2000" kern="1200" dirty="0"/>
        </a:p>
      </dsp:txBody>
      <dsp:txXfrm>
        <a:off x="23024" y="23024"/>
        <a:ext cx="6865857" cy="425608"/>
      </dsp:txXfrm>
    </dsp:sp>
    <dsp:sp modelId="{7E0A8F70-CD94-4C4E-AB36-770201485819}">
      <dsp:nvSpPr>
        <dsp:cNvPr id="0" name=""/>
        <dsp:cNvSpPr/>
      </dsp:nvSpPr>
      <dsp:spPr>
        <a:xfrm>
          <a:off x="0" y="484251"/>
          <a:ext cx="6911905" cy="4716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/>
            <a:t>B. Fortalecimiento Institucional</a:t>
          </a:r>
        </a:p>
      </dsp:txBody>
      <dsp:txXfrm>
        <a:off x="23024" y="507275"/>
        <a:ext cx="6865857" cy="425608"/>
      </dsp:txXfrm>
    </dsp:sp>
    <dsp:sp modelId="{F661AD45-DA9D-4DFE-BB6B-6C44F1B27926}">
      <dsp:nvSpPr>
        <dsp:cNvPr id="0" name=""/>
        <dsp:cNvSpPr/>
      </dsp:nvSpPr>
      <dsp:spPr>
        <a:xfrm>
          <a:off x="0" y="968001"/>
          <a:ext cx="6911905" cy="4716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Frutiger 55 Roman" panose="020B0500000000000000" pitchFamily="34" charset="0"/>
            </a:rPr>
            <a:t>C. Fortalecimiento Presupuestal</a:t>
          </a:r>
          <a:endParaRPr lang="es-MX" sz="2000" kern="1200" dirty="0">
            <a:latin typeface="Frutiger 55 Roman" panose="020B0500000000000000" pitchFamily="34" charset="0"/>
          </a:endParaRPr>
        </a:p>
      </dsp:txBody>
      <dsp:txXfrm>
        <a:off x="23024" y="991025"/>
        <a:ext cx="6865857" cy="425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1ECADD9-189C-4630-A0E0-B676D8EA783F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ABC3FA84-2AC1-4B05-AF1D-BBC2B1B6D8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9024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D551DCE8-FEB7-4F44-BFCE-308A3BAF6E8A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0904AB5-82C7-40A8-9544-8EE825AA5D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330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FAC84-9149-48A3-A692-C3251E86E2B2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9733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04AB5-82C7-40A8-9544-8EE825AA5D4F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159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04AB5-82C7-40A8-9544-8EE825AA5D4F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2123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04AB5-82C7-40A8-9544-8EE825AA5D4F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8655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04AB5-82C7-40A8-9544-8EE825AA5D4F}" type="slidenum">
              <a:rPr lang="es-MX" smtClean="0"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2123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FAC84-9149-48A3-A692-C3251E86E2B2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16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724557-990C-4E7D-BAF3-D2B2E37D70C5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FF9788-4576-431F-82A2-E0202DF7E2BC}" type="slidenum">
              <a:rPr lang="es-MX" smtClean="0"/>
              <a:t>‹Nº›</a:t>
            </a:fld>
            <a:endParaRPr lang="es-MX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171784" y="3146668"/>
            <a:ext cx="6858001" cy="5646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755576" y="1481328"/>
            <a:ext cx="8229600" cy="4525963"/>
          </a:xfrm>
          <a:prstGeom prst="rect">
            <a:avLst/>
          </a:prstGeom>
        </p:spPr>
        <p:txBody>
          <a:bodyPr/>
          <a:lstStyle>
            <a:lvl1pPr marL="109728" indent="0" algn="just">
              <a:buNone/>
              <a:defRPr kumimoji="0" lang="es-ES" sz="27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393192" indent="0">
              <a:buNone/>
              <a:defRPr kumimoji="0" lang="es-ES" sz="2700" kern="1200" dirty="0" smtClean="0">
                <a:solidFill>
                  <a:srgbClr val="AE9F66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>
              <a:defRPr kumimoji="0" lang="es-ES" sz="2700" kern="1200" dirty="0" smtClean="0">
                <a:solidFill>
                  <a:srgbClr val="AE9F66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  <a:extLst/>
          </a:lstStyle>
          <a:p>
            <a:pPr lvl="0" eaLnBrk="1" latinLnBrk="0" hangingPunct="1"/>
            <a:r>
              <a:rPr lang="es-ES" dirty="0"/>
              <a:t>Subtítulo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4557-990C-4E7D-BAF3-D2B2E37D70C5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788-4576-431F-82A2-E0202DF7E2BC}" type="slidenum">
              <a:rPr lang="es-MX" smtClean="0"/>
              <a:t>‹Nº›</a:t>
            </a:fld>
            <a:endParaRPr lang="es-MX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" y="5877272"/>
            <a:ext cx="396239" cy="787018"/>
          </a:xfrm>
          <a:prstGeom prst="rect">
            <a:avLst/>
          </a:prstGeom>
        </p:spPr>
      </p:pic>
      <p:sp>
        <p:nvSpPr>
          <p:cNvPr id="9" name="16 Subtítulo"/>
          <p:cNvSpPr>
            <a:spLocks noGrp="1"/>
          </p:cNvSpPr>
          <p:nvPr>
            <p:ph type="subTitle" idx="13" hasCustomPrompt="1"/>
          </p:nvPr>
        </p:nvSpPr>
        <p:spPr>
          <a:xfrm>
            <a:off x="755576" y="141064"/>
            <a:ext cx="8229600" cy="1199704"/>
          </a:xfrm>
          <a:prstGeom prst="rect">
            <a:avLst/>
          </a:prstGeom>
        </p:spPr>
        <p:txBody>
          <a:bodyPr lIns="45720" rIns="45720"/>
          <a:lstStyle>
            <a:lvl1pPr marL="0" marR="64008" indent="0" algn="l">
              <a:buNone/>
              <a:defRPr kumimoji="0" lang="en-US" sz="3500" b="1" kern="1200" dirty="0">
                <a:solidFill>
                  <a:srgbClr val="594228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dirty="0"/>
              <a:t>Título del tema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D58E45-4859-4109-8A1B-38C441111C2E}" type="datetimeFigureOut">
              <a:rPr lang="es-MX" smtClean="0"/>
              <a:pPr/>
              <a:t>30/11/2018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879AA1-DE5E-4B59-B6A9-FB96C61AACC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171784" y="3146668"/>
            <a:ext cx="6858001" cy="56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45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4557-990C-4E7D-BAF3-D2B2E37D70C5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788-4576-431F-82A2-E0202DF7E2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802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755576" y="1481328"/>
            <a:ext cx="8229600" cy="4525963"/>
          </a:xfrm>
          <a:prstGeom prst="rect">
            <a:avLst/>
          </a:prstGeom>
        </p:spPr>
        <p:txBody>
          <a:bodyPr/>
          <a:lstStyle>
            <a:lvl1pPr marL="109728" indent="0" algn="just">
              <a:buNone/>
              <a:defRPr kumimoji="0" lang="es-ES" sz="27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393192" indent="0">
              <a:buNone/>
              <a:defRPr kumimoji="0" lang="es-ES" sz="2700" kern="1200" dirty="0" smtClean="0">
                <a:solidFill>
                  <a:srgbClr val="AE9F66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>
              <a:defRPr kumimoji="0" lang="es-ES" sz="2700" kern="1200" dirty="0" smtClean="0">
                <a:solidFill>
                  <a:srgbClr val="AE9F66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  <a:extLst/>
          </a:lstStyle>
          <a:p>
            <a:pPr lvl="0" eaLnBrk="1" latinLnBrk="0" hangingPunct="1"/>
            <a:r>
              <a:rPr lang="es-ES" dirty="0"/>
              <a:t>Subtítulo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8E45-4859-4109-8A1B-38C441111C2E}" type="datetimeFigureOut">
              <a:rPr lang="es-MX" smtClean="0"/>
              <a:pPr/>
              <a:t>30/11/2018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9AA1-DE5E-4B59-B6A9-FB96C61AACC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" y="5877272"/>
            <a:ext cx="396239" cy="787018"/>
          </a:xfrm>
          <a:prstGeom prst="rect">
            <a:avLst/>
          </a:prstGeom>
        </p:spPr>
      </p:pic>
      <p:sp>
        <p:nvSpPr>
          <p:cNvPr id="9" name="16 Subtítulo"/>
          <p:cNvSpPr>
            <a:spLocks noGrp="1"/>
          </p:cNvSpPr>
          <p:nvPr>
            <p:ph type="subTitle" idx="13" hasCustomPrompt="1"/>
          </p:nvPr>
        </p:nvSpPr>
        <p:spPr>
          <a:xfrm>
            <a:off x="755576" y="141064"/>
            <a:ext cx="8229600" cy="1199704"/>
          </a:xfrm>
          <a:prstGeom prst="rect">
            <a:avLst/>
          </a:prstGeom>
        </p:spPr>
        <p:txBody>
          <a:bodyPr lIns="45720" rIns="45720"/>
          <a:lstStyle>
            <a:lvl1pPr marL="0" marR="64008" indent="0" algn="l">
              <a:buNone/>
              <a:defRPr kumimoji="0" lang="en-US" sz="3500" b="1" kern="1200" dirty="0">
                <a:solidFill>
                  <a:srgbClr val="594228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dirty="0"/>
              <a:t>Título del tema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8409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724557-990C-4E7D-BAF3-D2B2E37D70C5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FF9788-4576-431F-82A2-E0202DF7E2BC}" type="slidenum">
              <a:rPr lang="es-MX" smtClean="0"/>
              <a:t>‹Nº›</a:t>
            </a:fld>
            <a:endParaRPr lang="es-MX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746429" y="2721313"/>
            <a:ext cx="6007293" cy="5646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8" r:id="rId4"/>
    <p:sldLayoutId id="2147483669" r:id="rId5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1drv.ms/f/s!AkJtCX9NzLa4iHRApArbuqHjhezf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832" y="404663"/>
            <a:ext cx="1653288" cy="3283789"/>
          </a:xfrm>
          <a:prstGeom prst="rect">
            <a:avLst/>
          </a:prstGeom>
        </p:spPr>
      </p:pic>
      <p:sp>
        <p:nvSpPr>
          <p:cNvPr id="5" name="16 Subtítulo"/>
          <p:cNvSpPr txBox="1">
            <a:spLocks/>
          </p:cNvSpPr>
          <p:nvPr/>
        </p:nvSpPr>
        <p:spPr>
          <a:xfrm>
            <a:off x="595260" y="4149080"/>
            <a:ext cx="8460432" cy="2198196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es-MX" sz="3400" b="1" dirty="0" smtClean="0">
                <a:solidFill>
                  <a:srgbClr val="594228"/>
                </a:solidFill>
                <a:latin typeface="Frutiger 55 Roman" panose="020B0500000000000000" pitchFamily="34" charset="0"/>
              </a:rPr>
              <a:t>Programas en materia de Protección de Datos Personales, para el ámbito federal y local</a:t>
            </a:r>
            <a:endParaRPr lang="es-ES" sz="3400" b="1" dirty="0">
              <a:solidFill>
                <a:srgbClr val="594228"/>
              </a:solidFill>
              <a:latin typeface="Frutiger 55 Roman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82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76864" cy="4032448"/>
          </a:xfrm>
        </p:spPr>
        <p:txBody>
          <a:bodyPr>
            <a:normAutofit/>
          </a:bodyPr>
          <a:lstStyle/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656395" y="374547"/>
            <a:ext cx="18966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000" b="1" dirty="0" smtClean="0">
                <a:latin typeface="Frutiger 55 Roman" panose="020B0500000000000000" pitchFamily="34" charset="0"/>
              </a:rPr>
              <a:t>Objetivo</a:t>
            </a:r>
            <a:endParaRPr lang="es-MX" sz="3000" b="1" dirty="0">
              <a:latin typeface="Frutiger 55 Roman" panose="020B0500000000000000" pitchFamily="34" charset="0"/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721607" y="1124744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ES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El PROVEDATOS tiene como objetivo que los habitantes del estado de Veracruz tengan conocimiento pleno y puedan ejercer el derecho a la protección de sus datos personales.</a:t>
            </a:r>
          </a:p>
          <a:p>
            <a:pPr algn="just"/>
            <a:endParaRPr lang="es-ES" sz="2400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ES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Es indispensable que los responsables del tratamiento de los datos, cuenten con el conocimiento y las herramientas suficientes para el correcto uso y adecuado resguardo de los mismos.</a:t>
            </a:r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738" y="4644112"/>
            <a:ext cx="2153694" cy="2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28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76864" cy="4032448"/>
          </a:xfrm>
        </p:spPr>
        <p:txBody>
          <a:bodyPr>
            <a:normAutofit/>
          </a:bodyPr>
          <a:lstStyle/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073705" y="374547"/>
            <a:ext cx="306205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000" b="1" dirty="0" smtClean="0">
                <a:latin typeface="Frutiger 55 Roman" panose="020B0500000000000000" pitchFamily="34" charset="0"/>
              </a:rPr>
              <a:t>Sustento legal</a:t>
            </a:r>
            <a:endParaRPr lang="es-MX" sz="3000" b="1" dirty="0">
              <a:latin typeface="Frutiger 55 Roman" panose="020B0500000000000000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721607" y="1124744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La Ley 316 de Protección de Datos Personales en su artículo 132 y transitorio sexto, señala que el Instituto será responsable de diseñar, ejecutar y evaluar un Programa Estatal.</a:t>
            </a:r>
          </a:p>
          <a:p>
            <a:pPr algn="just"/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Mismo que permitirá coadyuvar en la implementación del Programa Nacional (PRONADATOS), por ello el Instituto adoptó el mismo modelo de evaluación diagnóstica.</a:t>
            </a:r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451232"/>
            <a:ext cx="2834598" cy="209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8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325374" y="374547"/>
            <a:ext cx="255871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000" b="1" dirty="0" smtClean="0">
                <a:latin typeface="Frutiger 55 Roman" panose="020B0500000000000000" pitchFamily="34" charset="0"/>
              </a:rPr>
              <a:t>Diagnóstico</a:t>
            </a:r>
            <a:endParaRPr lang="es-MX" sz="3000" b="1" dirty="0">
              <a:latin typeface="Frutiger 55 Roman" panose="020B0500000000000000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721607" y="1124744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El IVAI a través de la Dirección de Datos Personales, elaboró un cuestionario diagnóstico consistente en siete ejes temáticos que conforman el PROVEDATOS.</a:t>
            </a:r>
          </a:p>
          <a:p>
            <a:pPr algn="just"/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Se envío a los 338 sujetos obligados en una primera fase, obteniendo respuesta de 83, por lo que en una segunda etapa se envío solo a los Ayuntamientos que no respondieron, obteniendo 51 respuestas más. Es decir, se obtuvo una participación del 39.65%</a:t>
            </a:r>
          </a:p>
          <a:p>
            <a:pPr algn="just"/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Los resultados del cuestionario diagnóstico podrán ser consultados en </a:t>
            </a:r>
            <a:r>
              <a:rPr lang="es-MX" sz="2400" dirty="0">
                <a:solidFill>
                  <a:schemeClr val="tx1"/>
                </a:solidFill>
                <a:latin typeface="Frutiger 55 Roman" panose="020B0500000000000000" pitchFamily="34" charset="0"/>
              </a:rPr>
              <a:t>el vínculo: </a:t>
            </a:r>
            <a:r>
              <a:rPr lang="es-MX" sz="2400" dirty="0">
                <a:solidFill>
                  <a:schemeClr val="tx1"/>
                </a:solidFill>
                <a:latin typeface="Frutiger 55 Roman" panose="020B0500000000000000" pitchFamily="34" charset="0"/>
                <a:hlinkClick r:id="rId2"/>
              </a:rPr>
              <a:t>https://</a:t>
            </a:r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  <a:hlinkClick r:id="rId2"/>
              </a:rPr>
              <a:t>1drv.ms/f/s!AkJtCX9NzLa4iHRApArbuqHjhezf</a:t>
            </a:r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 </a:t>
            </a:r>
          </a:p>
          <a:p>
            <a:pPr algn="just"/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 </a:t>
            </a:r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91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073702" y="374547"/>
            <a:ext cx="306205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000" b="1" dirty="0" smtClean="0">
                <a:latin typeface="Frutiger 55 Roman" panose="020B0500000000000000" pitchFamily="34" charset="0"/>
              </a:rPr>
              <a:t>Ejes temáticos</a:t>
            </a:r>
            <a:endParaRPr lang="es-MX" sz="3000" b="1" dirty="0">
              <a:latin typeface="Frutiger 55 Roman" panose="020B0500000000000000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21607" y="1124744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2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Como ya se menciono anteriormente se compone de siete ejes temáticos que se enlistan a continuación:</a:t>
            </a:r>
          </a:p>
          <a:p>
            <a:pPr marL="457200" indent="-457200" algn="just">
              <a:buAutoNum type="arabicPeriod"/>
            </a:pPr>
            <a:r>
              <a:rPr lang="es-MX" sz="22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Educación y cultura de protección de datos personales entre la sociedad veracruzana.</a:t>
            </a:r>
          </a:p>
          <a:p>
            <a:pPr marL="457200" indent="-457200" algn="just">
              <a:buAutoNum type="arabicPeriod"/>
            </a:pPr>
            <a:r>
              <a:rPr lang="es-MX" sz="22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Ejercicio de los derechos ARCO y portabilidad.</a:t>
            </a:r>
          </a:p>
          <a:p>
            <a:pPr marL="457200" indent="-457200" algn="just">
              <a:buAutoNum type="arabicPeriod"/>
            </a:pPr>
            <a:r>
              <a:rPr lang="es-MX" sz="22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Capacitación a responsables en materia de protección de datos personales.</a:t>
            </a:r>
          </a:p>
          <a:p>
            <a:pPr marL="457200" indent="-457200" algn="just">
              <a:buAutoNum type="arabicPeriod"/>
            </a:pPr>
            <a:r>
              <a:rPr lang="es-MX" sz="22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Certificación de sujetos obligados, organizaciones, asociaciones y/o sociedad en general en materia de protección de datos.</a:t>
            </a:r>
          </a:p>
          <a:p>
            <a:pPr marL="457200" indent="-457200" algn="just">
              <a:buAutoNum type="arabicPeriod"/>
            </a:pPr>
            <a:r>
              <a:rPr lang="es-MX" sz="22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Implementación de un sistema de gestión de seguridad.</a:t>
            </a:r>
          </a:p>
          <a:p>
            <a:pPr marL="457200" indent="-457200" algn="just">
              <a:buAutoNum type="arabicPeriod"/>
            </a:pPr>
            <a:r>
              <a:rPr lang="es-MX" sz="22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Estándares en buenas prácticas en materia de protección de datos personales.</a:t>
            </a:r>
          </a:p>
          <a:p>
            <a:pPr marL="457200" indent="-457200" algn="just">
              <a:buAutoNum type="arabicPeriod"/>
            </a:pPr>
            <a:r>
              <a:rPr lang="es-MX" sz="22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Monitoreo, seguimiento y verificación de metas.</a:t>
            </a:r>
            <a:endParaRPr lang="es-MX" sz="2200" dirty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 </a:t>
            </a:r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70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11560" y="188640"/>
            <a:ext cx="83174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 smtClean="0">
                <a:latin typeface="Frutiger 55 Roman" panose="020B0500000000000000" pitchFamily="34" charset="0"/>
              </a:rPr>
              <a:t>Eje temático 1</a:t>
            </a:r>
            <a:r>
              <a:rPr lang="es-MX" sz="2600" b="1" dirty="0">
                <a:latin typeface="Frutiger 55 Roman" panose="020B0500000000000000" pitchFamily="34" charset="0"/>
              </a:rPr>
              <a:t>. Educación y cultura de protección de datos personales entre la sociedad veracruzana</a:t>
            </a:r>
            <a:r>
              <a:rPr lang="es-MX" sz="2600" b="1" dirty="0" smtClean="0">
                <a:latin typeface="Frutiger 55 Roman" panose="020B0500000000000000" pitchFamily="34" charset="0"/>
              </a:rPr>
              <a:t>.</a:t>
            </a:r>
            <a:endParaRPr lang="es-MX" sz="2600" b="1" dirty="0">
              <a:latin typeface="Frutiger 55 Roman" panose="020B0500000000000000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21607" y="1844824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 </a:t>
            </a:r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887152" y="1628800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Líneas estratégicas:</a:t>
            </a:r>
          </a:p>
          <a:p>
            <a:pPr algn="just"/>
            <a:endParaRPr lang="es-MX" sz="2400" b="1" dirty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1.1 Difusión y socialización del derecho a la protección de los datos personales entre los veracruzanos. </a:t>
            </a:r>
          </a:p>
          <a:p>
            <a:pPr algn="just"/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1.2 Incrementar la difusión de las funciones y actividades que realiza el IVAI entre la sociedad Veracruzana.</a:t>
            </a:r>
          </a:p>
          <a:p>
            <a:pPr algn="just"/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1.3 Promoción del ejercicio del derecho a la protección de los datos personales, los derechos ARCO y la portabilidad</a:t>
            </a:r>
            <a:endParaRPr lang="es-MX" sz="23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26013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197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11560" y="188640"/>
            <a:ext cx="83174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 smtClean="0">
                <a:latin typeface="Frutiger 55 Roman" panose="020B0500000000000000" pitchFamily="34" charset="0"/>
              </a:rPr>
              <a:t>Eje temático 2. Ejercicio de los derechos ARCO y portabilidad.</a:t>
            </a:r>
            <a:endParaRPr lang="es-MX" sz="2600" b="1" dirty="0">
              <a:latin typeface="Frutiger 55 Roman" panose="020B0500000000000000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21607" y="1844824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 </a:t>
            </a:r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887152" y="1628800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Líneas estratégicas:</a:t>
            </a:r>
          </a:p>
          <a:p>
            <a:pPr algn="just"/>
            <a:endParaRPr lang="es-MX" sz="2400" b="1" dirty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300" dirty="0">
                <a:solidFill>
                  <a:schemeClr val="tx1"/>
                </a:solidFill>
                <a:latin typeface="Frutiger 55 Roman" panose="020B0500000000000000" pitchFamily="34" charset="0"/>
              </a:rPr>
              <a:t>2.1 </a:t>
            </a:r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Sensibilización, promoción, difusión y socialización sobre los derechos ARCO y la portabilidad. </a:t>
            </a:r>
          </a:p>
          <a:p>
            <a:pPr algn="just"/>
            <a:endParaRPr lang="es-MX" sz="800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2.2 Vincular el ejercicio del acceso, rectificación, cancelación y oposición de datos personales con el acceso a otros derechos con enfoque de derechos humanos y perspectiva de género</a:t>
            </a:r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.</a:t>
            </a:r>
          </a:p>
          <a:p>
            <a:pPr algn="just"/>
            <a:endParaRPr lang="es-MX" sz="800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2.3 Mejora continua de los mecanismos de acceso a los derechos ARCO y a la portabilidad.</a:t>
            </a:r>
            <a:endParaRPr lang="es-MX" sz="23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291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11560" y="188640"/>
            <a:ext cx="83174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 smtClean="0">
                <a:latin typeface="Frutiger 55 Roman" panose="020B0500000000000000" pitchFamily="34" charset="0"/>
              </a:rPr>
              <a:t>Eje temático 3. Capacitación a responsables en materia de protección de datos personales.</a:t>
            </a:r>
            <a:endParaRPr lang="es-MX" sz="2600" b="1" dirty="0">
              <a:latin typeface="Frutiger 55 Roman" panose="020B0500000000000000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21607" y="1844824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 </a:t>
            </a:r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755576" y="1340768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Líneas estratégicas:</a:t>
            </a:r>
          </a:p>
          <a:p>
            <a:pPr algn="just"/>
            <a:endParaRPr lang="es-MX" sz="2400" b="1" dirty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3.1 </a:t>
            </a:r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Desarrollo institucionalizado de prioridades y criterios para la generación de capacidades y competencias</a:t>
            </a:r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. </a:t>
            </a:r>
            <a:endParaRPr lang="es-MX" sz="2300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300" dirty="0">
                <a:solidFill>
                  <a:schemeClr val="tx1"/>
                </a:solidFill>
                <a:latin typeface="Frutiger 55 Roman" panose="020B0500000000000000" pitchFamily="34" charset="0"/>
              </a:rPr>
              <a:t>3</a:t>
            </a:r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.2 Implementación de actividades que permitan difundir la importancia de la protección de los datos personales entre los sujetos obligados.</a:t>
            </a:r>
          </a:p>
          <a:p>
            <a:pPr algn="just"/>
            <a:r>
              <a:rPr lang="es-MX" sz="2300" dirty="0">
                <a:solidFill>
                  <a:schemeClr val="tx1"/>
                </a:solidFill>
                <a:latin typeface="Frutiger 55 Roman" panose="020B0500000000000000" pitchFamily="34" charset="0"/>
              </a:rPr>
              <a:t>3</a:t>
            </a:r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.3 Desarrollo de nuevas técnicas de capacitación que beneficien a los servidores públicos en la comprensión del tema de protección de datos personales.</a:t>
            </a:r>
            <a:endParaRPr lang="es-MX" sz="23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605" y="5328150"/>
            <a:ext cx="202105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4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11560" y="188640"/>
            <a:ext cx="83174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 smtClean="0">
                <a:latin typeface="Frutiger 55 Roman" panose="020B0500000000000000" pitchFamily="34" charset="0"/>
              </a:rPr>
              <a:t>Eje temático 4. Certificación de sujetos obligados, organizaciones, asociaciones y/o sociedad en general.</a:t>
            </a:r>
            <a:endParaRPr lang="es-MX" sz="2600" b="1" dirty="0">
              <a:latin typeface="Frutiger 55 Roman" panose="020B0500000000000000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21607" y="1844824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 </a:t>
            </a:r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827584" y="1484784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Líneas estratégicas:</a:t>
            </a:r>
          </a:p>
          <a:p>
            <a:pPr algn="just"/>
            <a:endParaRPr lang="es-MX" sz="2400" b="1" dirty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300" dirty="0">
                <a:solidFill>
                  <a:schemeClr val="tx1"/>
                </a:solidFill>
                <a:latin typeface="Frutiger 55 Roman" panose="020B0500000000000000" pitchFamily="34" charset="0"/>
              </a:rPr>
              <a:t>4</a:t>
            </a:r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.1 Diseño de un procedimiento metodológico para la certificación de oficiales de datos personales, así como de las personas y organizaciones que busquen impartir cursos en la materia. </a:t>
            </a:r>
          </a:p>
          <a:p>
            <a:pPr algn="just"/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4.2 Evaluación y actualización periódica del proceso de certificación.</a:t>
            </a:r>
          </a:p>
          <a:p>
            <a:pPr algn="just"/>
            <a:endParaRPr lang="es-MX" sz="23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234" y="4581128"/>
            <a:ext cx="213294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308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11560" y="188640"/>
            <a:ext cx="83174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 smtClean="0">
                <a:latin typeface="Frutiger 55 Roman" panose="020B0500000000000000" pitchFamily="34" charset="0"/>
              </a:rPr>
              <a:t>Eje temático 5. Implementación de un Sistema de Gestión de Seguridad.</a:t>
            </a:r>
            <a:endParaRPr lang="es-MX" sz="2600" b="1" dirty="0">
              <a:latin typeface="Frutiger 55 Roman" panose="020B0500000000000000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21607" y="1844824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 </a:t>
            </a:r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827584" y="1484784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Líneas estratégicas:</a:t>
            </a:r>
          </a:p>
          <a:p>
            <a:pPr algn="just"/>
            <a:endParaRPr lang="es-MX" sz="2400" b="1" dirty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5.1 Desarrollo de herramientas y metodologías para la implementación de sistemas de gestión de seguridad.</a:t>
            </a:r>
          </a:p>
          <a:p>
            <a:pPr algn="just"/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 </a:t>
            </a:r>
          </a:p>
          <a:p>
            <a:pPr algn="just"/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5.2 Sensibilización, promoción, difusión y socialización de los sistemas de gestión de seguridad.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028" y="4581128"/>
            <a:ext cx="416736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998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11560" y="188640"/>
            <a:ext cx="83174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 smtClean="0">
                <a:latin typeface="Frutiger 55 Roman" panose="020B0500000000000000" pitchFamily="34" charset="0"/>
              </a:rPr>
              <a:t>Eje temático 6. Estándares en buenas prácticas en materia de protección de datos personales.</a:t>
            </a:r>
            <a:endParaRPr lang="es-MX" sz="2600" b="1" dirty="0">
              <a:latin typeface="Frutiger 55 Roman" panose="020B0500000000000000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21607" y="1844824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 </a:t>
            </a:r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827584" y="1484784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Líneas estratégicas:</a:t>
            </a:r>
          </a:p>
          <a:p>
            <a:pPr algn="just"/>
            <a:endParaRPr lang="es-MX" sz="2400" b="1" dirty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300" dirty="0">
                <a:solidFill>
                  <a:schemeClr val="tx1"/>
                </a:solidFill>
                <a:latin typeface="Frutiger 55 Roman" panose="020B0500000000000000" pitchFamily="34" charset="0"/>
              </a:rPr>
              <a:t>6</a:t>
            </a:r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.1 Coordinación interinstitucional con los responsables del tratamiento de los datos personales. </a:t>
            </a:r>
          </a:p>
          <a:p>
            <a:pPr algn="just"/>
            <a:endParaRPr lang="es-MX" sz="2300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6.2 Visibilizar los resultados de las mejores prácticas.</a:t>
            </a:r>
          </a:p>
          <a:p>
            <a:pPr algn="just"/>
            <a:endParaRPr lang="es-MX" sz="2300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6.3 Desarrollo de acciones de involucramiento de la sociedad civil organizada a los mecanismos de incentivo para la adopción de esquemas de mejores prácticas.</a:t>
            </a:r>
            <a:endParaRPr lang="es-MX" sz="23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30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989268" y="764704"/>
            <a:ext cx="7507168" cy="145075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MX" sz="3800" dirty="0" smtClean="0"/>
              <a:t>¿Qué es una política pública?</a:t>
            </a:r>
            <a:endParaRPr lang="es-MX" sz="38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1097280" y="2060848"/>
            <a:ext cx="7291144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dirty="0" smtClean="0">
                <a:latin typeface="Frutiger 55 Roman" panose="020B0500000000000000" pitchFamily="34" charset="0"/>
              </a:rPr>
              <a:t>Las políticas públicas son acciones emprendidas por el Estado para resolver o aminorar un problema público claramente identificado. Se habla de un problema público cuando comprende una esfera que no es privada ni individual, sino colectiva y que atañe al público o a un segmento de éste. Lo público se refiere al ámbito de la actividad humana que requiere de la regulación del gobierno o de la adopción de medidas comunes.</a:t>
            </a:r>
            <a:endParaRPr lang="es-MX" sz="2400" dirty="0">
              <a:latin typeface="Frutiger 55 Roman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00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11560" y="188640"/>
            <a:ext cx="83174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 smtClean="0">
                <a:latin typeface="Frutiger 55 Roman" panose="020B0500000000000000" pitchFamily="34" charset="0"/>
              </a:rPr>
              <a:t>Eje temático </a:t>
            </a:r>
            <a:r>
              <a:rPr lang="es-MX" sz="2600" b="1" dirty="0" smtClean="0">
                <a:latin typeface="Frutiger 55 Roman" panose="020B0500000000000000" pitchFamily="34" charset="0"/>
              </a:rPr>
              <a:t>7. </a:t>
            </a:r>
            <a:r>
              <a:rPr lang="es-MX" sz="2600" b="1" dirty="0" smtClean="0">
                <a:latin typeface="Frutiger 55 Roman" panose="020B0500000000000000" pitchFamily="34" charset="0"/>
              </a:rPr>
              <a:t>Estándares en buenas prácticas en materia de protección de datos personales.</a:t>
            </a:r>
            <a:endParaRPr lang="es-MX" sz="2600" b="1" dirty="0">
              <a:latin typeface="Frutiger 55 Roman" panose="020B0500000000000000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21607" y="1844824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 </a:t>
            </a:r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827584" y="1381918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Líneas estratégicas:</a:t>
            </a:r>
          </a:p>
          <a:p>
            <a:pPr algn="just"/>
            <a:endParaRPr lang="es-MX" sz="2400" b="1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endParaRPr lang="es-MX" sz="2400" b="1" dirty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300" dirty="0">
                <a:solidFill>
                  <a:schemeClr val="tx1"/>
                </a:solidFill>
                <a:latin typeface="Frutiger 55 Roman" panose="020B0500000000000000" pitchFamily="34" charset="0"/>
              </a:rPr>
              <a:t>7</a:t>
            </a:r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.1 Diseño del modelo de monitoreo, seguimiento y evaluación del PROVEDATOS. </a:t>
            </a:r>
            <a:endParaRPr lang="es-MX" sz="2300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endParaRPr lang="es-MX" sz="600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300" dirty="0">
                <a:solidFill>
                  <a:schemeClr val="tx1"/>
                </a:solidFill>
                <a:latin typeface="Frutiger 55 Roman" panose="020B0500000000000000" pitchFamily="34" charset="0"/>
              </a:rPr>
              <a:t>7</a:t>
            </a:r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.2 Identificación de mecanismos de seguimiento y evaluación existentes en los responsables para el cumplimiento de la Ley 316.</a:t>
            </a:r>
            <a:endParaRPr lang="es-MX" sz="2300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endParaRPr lang="es-MX" sz="600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300" dirty="0">
                <a:solidFill>
                  <a:schemeClr val="tx1"/>
                </a:solidFill>
                <a:latin typeface="Frutiger 55 Roman" panose="020B0500000000000000" pitchFamily="34" charset="0"/>
              </a:rPr>
              <a:t>7</a:t>
            </a:r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.3 </a:t>
            </a:r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Sensibilización entre los responsables de la importancia y utilidad de generar información que permita dar seguimiento al cumplimiento de la Ley 316</a:t>
            </a:r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.</a:t>
            </a:r>
            <a:endParaRPr lang="es-MX" sz="23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02"/>
          <a:stretch/>
        </p:blipFill>
        <p:spPr>
          <a:xfrm>
            <a:off x="6567855" y="1381918"/>
            <a:ext cx="1920000" cy="103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05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11560" y="188640"/>
            <a:ext cx="83174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 smtClean="0">
                <a:latin typeface="Frutiger 55 Roman" panose="020B0500000000000000" pitchFamily="34" charset="0"/>
              </a:rPr>
              <a:t>Implementación y actualización del PROVEDATOS</a:t>
            </a:r>
            <a:endParaRPr lang="es-MX" sz="2600" b="1" dirty="0">
              <a:latin typeface="Frutiger 55 Roman" panose="020B0500000000000000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21607" y="1844824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 </a:t>
            </a:r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887152" y="1340768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Este programa cuenta con tres procesos fundamentales para ser ejecutados, que son los siguientes: </a:t>
            </a:r>
          </a:p>
          <a:p>
            <a:pPr algn="just"/>
            <a:endParaRPr lang="es-MX" sz="1000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Implementación;</a:t>
            </a:r>
          </a:p>
          <a:p>
            <a:pPr marL="342900" indent="-342900" algn="just">
              <a:buFontTx/>
              <a:buChar char="-"/>
            </a:pPr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Seguimiento; y</a:t>
            </a:r>
          </a:p>
          <a:p>
            <a:pPr marL="342900" indent="-342900" algn="just">
              <a:buFontTx/>
              <a:buChar char="-"/>
            </a:pPr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Evaluación de acciones</a:t>
            </a:r>
          </a:p>
          <a:p>
            <a:pPr marL="342900" indent="-342900" algn="just">
              <a:buFontTx/>
              <a:buChar char="-"/>
            </a:pPr>
            <a:endParaRPr lang="es-MX" sz="2300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marL="342900" indent="-342900" algn="just">
              <a:buFontTx/>
              <a:buChar char="-"/>
            </a:pPr>
            <a:endParaRPr lang="es-MX" sz="1000" dirty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algn="just"/>
            <a:r>
              <a:rPr lang="es-MX" sz="23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Para el seguimiento los sujetos obligados que se adhieran deberán rendir un informe semestral detallado, con documentos que sirvan de evidencia del avance y cumplimiento de las rutas de implementación que seleccionen.</a:t>
            </a:r>
            <a:endParaRPr lang="es-MX" sz="23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132856"/>
            <a:ext cx="187220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628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 txBox="1">
            <a:spLocks/>
          </p:cNvSpPr>
          <p:nvPr/>
        </p:nvSpPr>
        <p:spPr>
          <a:xfrm>
            <a:off x="721607" y="1844824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 </a:t>
            </a:r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887152" y="1340768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endParaRPr lang="es-MX" sz="23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902922" y="2348880"/>
            <a:ext cx="7766248" cy="295232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El IVAI tiene la firme convicción de que la colaboración de los sujetos obligados es de vital importancia para el cumplimiento y desarrollo de esta política pública que sin duda generará un valioso impacto en la sociedad veracruzana, incrementando el ejercicio de los derechos ARCO y la protección de los datos personales por parte de los responsables de su tratamiento.</a:t>
            </a:r>
            <a:endParaRPr lang="es-MX" sz="23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46015" y="848325"/>
            <a:ext cx="83174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000" b="1" dirty="0" smtClean="0">
                <a:latin typeface="Frutiger 55 Roman" panose="020B0500000000000000" pitchFamily="34" charset="0"/>
              </a:rPr>
              <a:t>Conclusión</a:t>
            </a:r>
            <a:endParaRPr lang="es-MX" sz="3000" b="1" dirty="0">
              <a:latin typeface="Frutiger 55 Roman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21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1052736"/>
            <a:ext cx="8229600" cy="4525963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es-ES" sz="3500" b="1" dirty="0" smtClean="0">
                <a:solidFill>
                  <a:srgbClr val="594228"/>
                </a:solidFill>
              </a:rPr>
              <a:t>Elizabeth </a:t>
            </a:r>
            <a:r>
              <a:rPr lang="es-ES" sz="3500" b="1" dirty="0" err="1" smtClean="0">
                <a:solidFill>
                  <a:srgbClr val="594228"/>
                </a:solidFill>
              </a:rPr>
              <a:t>Ramzahuer</a:t>
            </a:r>
            <a:r>
              <a:rPr lang="es-ES" sz="3500" b="1" dirty="0" smtClean="0">
                <a:solidFill>
                  <a:srgbClr val="594228"/>
                </a:solidFill>
              </a:rPr>
              <a:t> Villa</a:t>
            </a:r>
            <a:endParaRPr lang="es-ES" sz="3500" b="1" dirty="0">
              <a:solidFill>
                <a:srgbClr val="594228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es-ES" sz="3100" dirty="0" smtClean="0">
                <a:solidFill>
                  <a:srgbClr val="594228"/>
                </a:solidFill>
              </a:rPr>
              <a:t>Directora de Datos Personales</a:t>
            </a:r>
            <a:endParaRPr lang="es-ES" sz="3100" dirty="0">
              <a:solidFill>
                <a:srgbClr val="594228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es-ES" sz="2800" dirty="0">
              <a:solidFill>
                <a:srgbClr val="594228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es-ES" sz="2800" dirty="0">
                <a:solidFill>
                  <a:srgbClr val="594228"/>
                </a:solidFill>
              </a:rPr>
              <a:t>e</a:t>
            </a:r>
            <a:r>
              <a:rPr lang="es-ES" sz="2800" dirty="0" smtClean="0">
                <a:solidFill>
                  <a:srgbClr val="594228"/>
                </a:solidFill>
              </a:rPr>
              <a:t>lizabethrv.ivai@outlook.com</a:t>
            </a:r>
            <a:endParaRPr lang="es-ES" sz="2800" dirty="0">
              <a:solidFill>
                <a:srgbClr val="594228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es-ES" sz="2800" dirty="0">
              <a:solidFill>
                <a:srgbClr val="594228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es-ES" sz="2800" dirty="0">
              <a:solidFill>
                <a:srgbClr val="594228"/>
              </a:solidFill>
            </a:endParaRPr>
          </a:p>
          <a:p>
            <a:pPr marL="3592513" indent="0">
              <a:buNone/>
            </a:pPr>
            <a:endParaRPr lang="es-MX" sz="2000" b="1" dirty="0">
              <a:solidFill>
                <a:srgbClr val="E3AA3B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es-ES" sz="2800" dirty="0">
              <a:solidFill>
                <a:srgbClr val="594228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es-ES" sz="2800" dirty="0">
              <a:solidFill>
                <a:srgbClr val="594228"/>
              </a:solidFill>
            </a:endParaRPr>
          </a:p>
          <a:p>
            <a:pPr marL="109728" indent="0">
              <a:buNone/>
            </a:pP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648480"/>
            <a:ext cx="6998035" cy="143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0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pPr algn="ctr"/>
            <a:r>
              <a:rPr lang="es-MX" sz="5000" dirty="0" smtClean="0">
                <a:latin typeface="Frutiger 55 Roman" panose="020B0500000000000000" pitchFamily="34" charset="0"/>
              </a:rPr>
              <a:t>PROGRAMA NACIONAL DE PROTECCIÓN DE DATOS PERSONALES (PRONADATOS)</a:t>
            </a:r>
            <a:endParaRPr lang="es-MX" sz="5000" dirty="0">
              <a:latin typeface="Frutiger 55 Roman" panose="020B0500000000000000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362" y="3861048"/>
            <a:ext cx="4238844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50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491880" y="404664"/>
            <a:ext cx="2808312" cy="64807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MX" dirty="0" smtClean="0">
                <a:latin typeface="Frutiger 55 Roman" panose="020B0500000000000000" pitchFamily="34" charset="0"/>
              </a:rPr>
              <a:t>¿Qué es?</a:t>
            </a:r>
            <a:endParaRPr lang="es-MX" dirty="0">
              <a:latin typeface="Frutiger 55 Roman" panose="020B0500000000000000" pitchFamily="34" charset="0"/>
            </a:endParaRPr>
          </a:p>
        </p:txBody>
      </p:sp>
      <p:graphicFrame>
        <p:nvGraphicFramePr>
          <p:cNvPr id="9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417614"/>
              </p:ext>
            </p:extLst>
          </p:nvPr>
        </p:nvGraphicFramePr>
        <p:xfrm>
          <a:off x="-612576" y="1628800"/>
          <a:ext cx="10734972" cy="4292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349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825339" y="188640"/>
            <a:ext cx="582672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000" b="1" dirty="0">
                <a:latin typeface="Frutiger 55 Roman" panose="020B0500000000000000" pitchFamily="34" charset="0"/>
              </a:rPr>
              <a:t>Contenido del PRONADATOS</a:t>
            </a: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1181951" y="908720"/>
            <a:ext cx="7113497" cy="4206240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El documento está compuesto por ocho ejes y tres líneas estratégicas transversales. Los ejes temáticos fueron establecidos por los Lineamientos de PRONADATOS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s-MX" sz="1000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Siete de los ejes tienen una problemática, una estrategia y un objetivo. El eje VIII. Perspectiva normativa con enfoque de política pública tiene 3 de cada uno.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s-MX" sz="1000" dirty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MX" sz="2400" dirty="0">
                <a:solidFill>
                  <a:schemeClr val="tx1"/>
                </a:solidFill>
                <a:latin typeface="Frutiger 55 Roman" panose="020B0500000000000000" pitchFamily="34" charset="0"/>
              </a:rPr>
              <a:t>A cada una de las estrategias le corresponde un número de líneas estratégicas las cuales se desarrollan mediante un conjunto de líneas de acción</a:t>
            </a:r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s-MX" sz="1000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MX" sz="2400" dirty="0">
                <a:solidFill>
                  <a:schemeClr val="tx1"/>
                </a:solidFill>
                <a:latin typeface="Frutiger 55 Roman" panose="020B0500000000000000" pitchFamily="34" charset="0"/>
              </a:rPr>
              <a:t>Cada uno de los objetivos establecidos tiene asociados indicadores.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s-MX" sz="2400" dirty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s-MX" sz="2400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s-MX" sz="2400" dirty="0" smtClean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endParaRPr lang="es-MX" sz="2400" dirty="0" smtClean="0">
              <a:latin typeface="Frutiger 55 Roman" panose="020B0500000000000000" pitchFamily="34" charset="0"/>
            </a:endParaRPr>
          </a:p>
          <a:p>
            <a:endParaRPr lang="es-ES" sz="2400" dirty="0">
              <a:latin typeface="Frutiger 55 Roman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9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1043608" y="404664"/>
            <a:ext cx="7113497" cy="4206240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Adicionalmente</a:t>
            </a:r>
            <a:r>
              <a:rPr lang="es-MX" sz="2400" dirty="0">
                <a:solidFill>
                  <a:schemeClr val="tx1"/>
                </a:solidFill>
                <a:latin typeface="Frutiger 55 Roman" panose="020B0500000000000000" pitchFamily="34" charset="0"/>
              </a:rPr>
              <a:t>, el documento presenta secciones referentes al enfoque inicial, marco normativo, estructura general, alineación de sus principales elementos, implementación, actualización y prospectivas del PRONADATOS</a:t>
            </a:r>
            <a:r>
              <a:rPr lang="es-MX" sz="24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.</a:t>
            </a:r>
          </a:p>
          <a:p>
            <a:pPr algn="just"/>
            <a:endParaRPr lang="es-MX" sz="1000" dirty="0">
              <a:solidFill>
                <a:schemeClr val="tx1"/>
              </a:solidFill>
              <a:latin typeface="Frutiger 55 Roman" panose="020B0500000000000000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MX" sz="2400" dirty="0">
                <a:solidFill>
                  <a:schemeClr val="tx1"/>
                </a:solidFill>
                <a:latin typeface="Frutiger 55 Roman" panose="020B0500000000000000" pitchFamily="34" charset="0"/>
              </a:rPr>
              <a:t>El diagnóstico de las principales problemáticas identifica coincidencias en situaciones clave que dieron pie al desarrollo de tres líneas estratégicas transversales:</a:t>
            </a:r>
          </a:p>
          <a:p>
            <a:endParaRPr lang="es-MX" sz="2400" dirty="0" smtClean="0">
              <a:latin typeface="Frutiger 55 Roman" panose="020B0500000000000000" pitchFamily="34" charset="0"/>
            </a:endParaRPr>
          </a:p>
          <a:p>
            <a:endParaRPr lang="es-ES" sz="2400" dirty="0">
              <a:latin typeface="Frutiger 55 Roman" panose="020B0500000000000000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84044511"/>
              </p:ext>
            </p:extLst>
          </p:nvPr>
        </p:nvGraphicFramePr>
        <p:xfrm>
          <a:off x="1404510" y="4797152"/>
          <a:ext cx="6911905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278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68261" y="332656"/>
            <a:ext cx="554247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000" b="1" dirty="0" smtClean="0">
                <a:latin typeface="Frutiger 55 Roman" panose="020B0500000000000000" pitchFamily="34" charset="0"/>
              </a:rPr>
              <a:t>Números </a:t>
            </a:r>
            <a:r>
              <a:rPr lang="es-MX" sz="3000" b="1" dirty="0">
                <a:latin typeface="Frutiger 55 Roman" panose="020B0500000000000000" pitchFamily="34" charset="0"/>
              </a:rPr>
              <a:t>del PRONADATOS</a:t>
            </a:r>
          </a:p>
        </p:txBody>
      </p:sp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206471"/>
              </p:ext>
            </p:extLst>
          </p:nvPr>
        </p:nvGraphicFramePr>
        <p:xfrm>
          <a:off x="806496" y="1254189"/>
          <a:ext cx="7982272" cy="22158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4296"/>
                <a:gridCol w="1008112"/>
                <a:gridCol w="2160240"/>
                <a:gridCol w="2149624"/>
              </a:tblGrid>
              <a:tr h="752855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PROGRAMA</a:t>
                      </a:r>
                      <a:endParaRPr lang="es-MX" sz="2800" dirty="0">
                        <a:latin typeface="Frutiger 55 Roman" panose="020B0500000000000000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EJES</a:t>
                      </a:r>
                      <a:endParaRPr lang="es-MX" sz="2800" dirty="0">
                        <a:latin typeface="Frutiger 55 Roman" panose="020B0500000000000000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OBJETIVOS</a:t>
                      </a:r>
                      <a:endParaRPr lang="es-MX" sz="2800" dirty="0">
                        <a:latin typeface="Frutiger 55 Roman" panose="020B0500000000000000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LÍNEAS DE ACCIÓN</a:t>
                      </a:r>
                      <a:endParaRPr lang="es-MX" sz="2800" dirty="0">
                        <a:latin typeface="Frutiger 55 Roman" panose="020B0500000000000000" pitchFamily="34" charset="0"/>
                      </a:endParaRPr>
                    </a:p>
                  </a:txBody>
                  <a:tcPr anchor="ctr"/>
                </a:tc>
              </a:tr>
              <a:tr h="752855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PRONADATOS</a:t>
                      </a:r>
                      <a:endParaRPr lang="es-MX" sz="2800" dirty="0">
                        <a:latin typeface="Frutiger 55 Roman" panose="020B0500000000000000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8</a:t>
                      </a:r>
                      <a:endParaRPr lang="es-MX" sz="2800" dirty="0">
                        <a:latin typeface="Frutiger 55 Roman" panose="020B0500000000000000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10</a:t>
                      </a:r>
                      <a:endParaRPr lang="es-MX" sz="2800" dirty="0">
                        <a:latin typeface="Frutiger 55 Roman" panose="020B0500000000000000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   315^</a:t>
                      </a:r>
                      <a:endParaRPr lang="es-MX" sz="2800" dirty="0">
                        <a:latin typeface="Frutiger 55 Roman" panose="020B0500000000000000" pitchFamily="34" charset="0"/>
                      </a:endParaRPr>
                    </a:p>
                  </a:txBody>
                  <a:tcPr anchor="ctr"/>
                </a:tc>
              </a:tr>
              <a:tr h="412856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PROTAI*</a:t>
                      </a:r>
                      <a:endParaRPr lang="es-MX" sz="2800" dirty="0">
                        <a:latin typeface="Frutiger 55 Roman" panose="020B0500000000000000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1</a:t>
                      </a:r>
                      <a:endParaRPr lang="es-MX" sz="2800" dirty="0">
                        <a:latin typeface="Frutiger 55 Roman" panose="020B0500000000000000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4</a:t>
                      </a:r>
                      <a:endParaRPr lang="es-MX" sz="2800" dirty="0">
                        <a:latin typeface="Frutiger 55 Roman" panose="020B0500000000000000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24</a:t>
                      </a:r>
                      <a:endParaRPr lang="es-MX" sz="2800" dirty="0">
                        <a:latin typeface="Frutiger 55 Roman" panose="020B0500000000000000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819699" y="3981635"/>
            <a:ext cx="78396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^El conteo incluye las líneas estratégicas A y B desplegadas, al ser de posible implementación inmediata. Las líneas estratégicas C se cuentan sin desplegar por requerir acciones previas establecidas en PRONADATOS.</a:t>
            </a:r>
          </a:p>
          <a:p>
            <a:r>
              <a:rPr lang="es-MX" sz="2000" dirty="0"/>
              <a:t>*Los programas comparten el eje 1 de PROTAI.- </a:t>
            </a:r>
            <a:r>
              <a:rPr lang="es-MX" sz="2000" i="1" dirty="0"/>
              <a:t>Gestión documental y administración de archivos</a:t>
            </a:r>
            <a:r>
              <a:rPr lang="es-MX" sz="2000" dirty="0"/>
              <a:t>. Que es referido en la línea estratégica 7.4 de PRONADATOS.- </a:t>
            </a:r>
            <a:r>
              <a:rPr lang="es-MX" sz="2000" i="1" dirty="0"/>
              <a:t>Incentivar el uso de efectivos controles archivísticos como acción preventiva </a:t>
            </a:r>
          </a:p>
          <a:p>
            <a:endParaRPr lang="es-MX" sz="2000" i="1" dirty="0"/>
          </a:p>
        </p:txBody>
      </p:sp>
    </p:spTree>
    <p:extLst>
      <p:ext uri="{BB962C8B-B14F-4D97-AF65-F5344CB8AC3E}">
        <p14:creationId xmlns:p14="http://schemas.microsoft.com/office/powerpoint/2010/main" val="489830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934898" y="548680"/>
            <a:ext cx="527420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000" b="1" dirty="0" smtClean="0">
                <a:latin typeface="Frutiger 55 Roman" panose="020B0500000000000000" pitchFamily="34" charset="0"/>
              </a:rPr>
              <a:t>Rutas de implementación</a:t>
            </a:r>
            <a:endParaRPr lang="es-MX" sz="3000" b="1" dirty="0">
              <a:latin typeface="Frutiger 55 Roman" panose="020B0500000000000000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88875" y="1556792"/>
            <a:ext cx="7766248" cy="435133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Es el mecanismo técnico que describe las actividades de los integrantes del SNT para los Programas Nacionales.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5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En la ruta de implementación s</a:t>
            </a:r>
            <a:r>
              <a:rPr lang="es-ES" sz="25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e mencionan las actividades a realizar en el marco de los objetivos estratégicos y líneas de acción de cada Programa Nacional, que en su caso determine cada integrante para el transcurso del año.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500" dirty="0" smtClean="0">
                <a:solidFill>
                  <a:schemeClr val="tx1"/>
                </a:solidFill>
                <a:latin typeface="Frutiger 55 Roman" panose="020B0500000000000000" pitchFamily="34" charset="0"/>
              </a:rPr>
              <a:t>Los integrantes del SNT, en la perspectiva general de los Programas Nacionales y a partir de sus atribuciones y contextos, no pueden ejecutar todas las acciones todo el tiempo.</a:t>
            </a:r>
            <a:endParaRPr lang="es-MX" sz="2500" dirty="0">
              <a:solidFill>
                <a:schemeClr val="tx1"/>
              </a:solidFill>
              <a:latin typeface="Frutiger 55 Roman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432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5576" y="620688"/>
            <a:ext cx="8336904" cy="1470025"/>
          </a:xfrm>
        </p:spPr>
        <p:txBody>
          <a:bodyPr/>
          <a:lstStyle/>
          <a:p>
            <a:pPr algn="ctr"/>
            <a:r>
              <a:rPr lang="es-MX" sz="4500" dirty="0" smtClean="0">
                <a:latin typeface="Frutiger 55 Roman" panose="020B0500000000000000" pitchFamily="34" charset="0"/>
              </a:rPr>
              <a:t>PROGRAMA VERACRUZANO DE PROTECCIÓN DE DATOS PERSONALES (PROVEDATOS)</a:t>
            </a:r>
            <a:endParaRPr lang="es-MX" sz="4500" dirty="0">
              <a:latin typeface="Frutiger 55 Roman" panose="020B0500000000000000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043" y="4005064"/>
            <a:ext cx="489197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948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7">
      <a:dk1>
        <a:srgbClr val="111111"/>
      </a:dk1>
      <a:lt1>
        <a:sysClr val="window" lastClr="FFFFFF"/>
      </a:lt1>
      <a:dk2>
        <a:srgbClr val="2C2114"/>
      </a:dk2>
      <a:lt2>
        <a:srgbClr val="E5DEDB"/>
      </a:lt2>
      <a:accent1>
        <a:srgbClr val="EAB800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Formato diapositivas IVAI</Template>
  <TotalTime>4091</TotalTime>
  <Words>1502</Words>
  <Application>Microsoft Office PowerPoint</Application>
  <PresentationFormat>Presentación en pantalla (4:3)</PresentationFormat>
  <Paragraphs>175</Paragraphs>
  <Slides>23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3" baseType="lpstr">
      <vt:lpstr>Arial</vt:lpstr>
      <vt:lpstr>Arial Narrow</vt:lpstr>
      <vt:lpstr>Calibri</vt:lpstr>
      <vt:lpstr>Courier New</vt:lpstr>
      <vt:lpstr>Frutiger 55 Roman</vt:lpstr>
      <vt:lpstr>Lucida Sans Unicode</vt:lpstr>
      <vt:lpstr>Verdana</vt:lpstr>
      <vt:lpstr>Wingdings 2</vt:lpstr>
      <vt:lpstr>Wingdings 3</vt:lpstr>
      <vt:lpstr>Concurrencia</vt:lpstr>
      <vt:lpstr>Presentación de PowerPoint</vt:lpstr>
      <vt:lpstr>Presentación de PowerPoint</vt:lpstr>
      <vt:lpstr>PROGRAMA NACIONAL DE PROTECCIÓN DE DATOS PERSONALES (PRONADATOS)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PROGRAMA VERACRUZANO DE PROTECCIÓN DE DATOS PERSONALES (PROVEDATOS)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Cristian</dc:creator>
  <cp:lastModifiedBy>Auxiliar Com Social</cp:lastModifiedBy>
  <cp:revision>371</cp:revision>
  <cp:lastPrinted>2018-10-30T01:38:11Z</cp:lastPrinted>
  <dcterms:created xsi:type="dcterms:W3CDTF">2016-11-08T21:39:25Z</dcterms:created>
  <dcterms:modified xsi:type="dcterms:W3CDTF">2018-11-30T18:22:24Z</dcterms:modified>
</cp:coreProperties>
</file>